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60" r:id="rId6"/>
    <p:sldId id="261" r:id="rId7"/>
    <p:sldId id="262" r:id="rId8"/>
    <p:sldId id="263" r:id="rId9"/>
    <p:sldId id="266" r:id="rId10"/>
    <p:sldId id="267" r:id="rId11"/>
    <p:sldId id="268" r:id="rId12"/>
    <p:sldId id="269" r:id="rId13"/>
    <p:sldId id="270" r:id="rId14"/>
    <p:sldId id="271" r:id="rId15"/>
    <p:sldId id="272" r:id="rId16"/>
    <p:sldId id="273" r:id="rId17"/>
    <p:sldId id="276" r:id="rId18"/>
    <p:sldId id="277" r:id="rId19"/>
    <p:sldId id="278" r:id="rId20"/>
    <p:sldId id="279" r:id="rId21"/>
  </p:sldIdLst>
  <p:sldSz cx="12192000" cy="6858000"/>
  <p:notesSz cx="6858000" cy="9144000"/>
  <p:custDataLst>
    <p:tags r:id="rId2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6" userDrawn="1">
          <p15:clr>
            <a:srgbClr val="A4A3A4"/>
          </p15:clr>
        </p15:guide>
        <p15:guide id="2" pos="7256" userDrawn="1">
          <p15:clr>
            <a:srgbClr val="A4A3A4"/>
          </p15:clr>
        </p15:guide>
        <p15:guide id="3" orient="horz" pos="647" userDrawn="1">
          <p15:clr>
            <a:srgbClr val="A4A3A4"/>
          </p15:clr>
        </p15:guide>
        <p15:guide id="4" orient="horz" pos="712" userDrawn="1">
          <p15:clr>
            <a:srgbClr val="A4A3A4"/>
          </p15:clr>
        </p15:guide>
        <p15:guide id="5" orient="horz" pos="3928" userDrawn="1">
          <p15:clr>
            <a:srgbClr val="A4A3A4"/>
          </p15:clr>
        </p15:guide>
        <p15:guide id="6" orient="horz"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E4E9"/>
    <a:srgbClr val="E8E9EC"/>
    <a:srgbClr val="E3E5E9"/>
    <a:srgbClr val="E4E6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7" autoAdjust="0"/>
    <p:restoredTop sz="86483" autoAdjust="0"/>
  </p:normalViewPr>
  <p:slideViewPr>
    <p:cSldViewPr snapToGrid="0" showGuides="1">
      <p:cViewPr varScale="1">
        <p:scale>
          <a:sx n="60" d="100"/>
          <a:sy n="60" d="100"/>
        </p:scale>
        <p:origin x="76" y="632"/>
      </p:cViewPr>
      <p:guideLst>
        <p:guide pos="416"/>
        <p:guide pos="7256"/>
        <p:guide orient="horz" pos="647"/>
        <p:guide orient="horz" pos="712"/>
        <p:guide orient="horz" pos="3928"/>
        <p:guide orient="horz" pos="3864"/>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tags" Target="tags/tag37.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matchingName="Title Slide">
  <p:cSld name="Title Slide">
    <p:bg>
      <p:bgRef idx="1001">
        <a:schemeClr val="bg1"/>
      </p:bgRef>
    </p:bg>
    <p:spTree>
      <p:nvGrpSpPr>
        <p:cNvPr id="1" name=""/>
        <p:cNvGrpSpPr/>
        <p:nvPr/>
      </p:nvGrpSpPr>
      <p:grpSpPr>
        <a:xfrm>
          <a:off x="0" y="0"/>
          <a:ext cx="0" cy="0"/>
          <a:chOff x="0" y="0"/>
          <a:chExt cx="0" cy="0"/>
        </a:xfrm>
      </p:grpSpPr>
      <p:grpSp>
        <p:nvGrpSpPr>
          <p:cNvPr id="30" name="组合 29"/>
          <p:cNvGrpSpPr/>
          <p:nvPr/>
        </p:nvGrpSpPr>
        <p:grpSpPr>
          <a:xfrm>
            <a:off x="0" y="0"/>
            <a:ext cx="12192000" cy="6858000"/>
            <a:chOff x="0" y="0"/>
            <a:chExt cx="12192000" cy="6858000"/>
          </a:xfrm>
        </p:grpSpPr>
        <p:sp>
          <p:nvSpPr>
            <p:cNvPr id="8" name="矩形 7"/>
            <p:cNvSpPr/>
            <p:nvPr/>
          </p:nvSpPr>
          <p:spPr>
            <a:xfrm>
              <a:off x="0" y="0"/>
              <a:ext cx="12192000" cy="6858000"/>
            </a:xfrm>
            <a:prstGeom prst="rect">
              <a:avLst/>
            </a:prstGeom>
            <a:blipFill>
              <a:blip r:embed="rId2"/>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0" y="6235700"/>
              <a:ext cx="1689100" cy="622300"/>
            </a:xfrm>
            <a:custGeom>
              <a:avLst/>
              <a:gdLst>
                <a:gd name="connsiteX0" fmla="*/ 0 w 1689100"/>
                <a:gd name="connsiteY0" fmla="*/ 0 h 622300"/>
                <a:gd name="connsiteX1" fmla="*/ 1444620 w 1689100"/>
                <a:gd name="connsiteY1" fmla="*/ 0 h 622300"/>
                <a:gd name="connsiteX2" fmla="*/ 1689100 w 1689100"/>
                <a:gd name="connsiteY2" fmla="*/ 244480 h 622300"/>
                <a:gd name="connsiteX3" fmla="*/ 1689100 w 1689100"/>
                <a:gd name="connsiteY3" fmla="*/ 622300 h 622300"/>
                <a:gd name="connsiteX4" fmla="*/ 0 w 1689100"/>
                <a:gd name="connsiteY4" fmla="*/ 622300 h 622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100" h="622300">
                  <a:moveTo>
                    <a:pt x="0" y="0"/>
                  </a:moveTo>
                  <a:lnTo>
                    <a:pt x="1444620" y="0"/>
                  </a:lnTo>
                  <a:cubicBezTo>
                    <a:pt x="1579643" y="0"/>
                    <a:pt x="1689100" y="109457"/>
                    <a:pt x="1689100" y="244480"/>
                  </a:cubicBezTo>
                  <a:lnTo>
                    <a:pt x="1689100" y="622300"/>
                  </a:lnTo>
                  <a:lnTo>
                    <a:pt x="0" y="622300"/>
                  </a:lnTo>
                  <a:close/>
                </a:path>
              </a:pathLst>
            </a:custGeom>
            <a:gradFill>
              <a:gsLst>
                <a:gs pos="2000">
                  <a:schemeClr val="accent1">
                    <a:alpha val="66000"/>
                  </a:schemeClr>
                </a:gs>
                <a:gs pos="100000">
                  <a:schemeClr val="accent1">
                    <a:lumMod val="40000"/>
                    <a:lumOff val="60000"/>
                    <a:alpha val="55000"/>
                  </a:schemeClr>
                </a:gs>
              </a:gsLst>
              <a:lin ang="162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27" name="组合 26"/>
            <p:cNvGrpSpPr/>
            <p:nvPr/>
          </p:nvGrpSpPr>
          <p:grpSpPr>
            <a:xfrm>
              <a:off x="778510" y="4043541"/>
              <a:ext cx="847560" cy="88900"/>
              <a:chOff x="9885680" y="6367780"/>
              <a:chExt cx="720760" cy="75600"/>
            </a:xfrm>
          </p:grpSpPr>
          <p:sp>
            <p:nvSpPr>
              <p:cNvPr id="24" name="圆角矩形 23"/>
              <p:cNvSpPr/>
              <p:nvPr/>
            </p:nvSpPr>
            <p:spPr>
              <a:xfrm>
                <a:off x="9885680" y="6367780"/>
                <a:ext cx="551180" cy="73660"/>
              </a:xfrm>
              <a:prstGeom prst="roundRect">
                <a:avLst>
                  <a:gd name="adj" fmla="val 50000"/>
                </a:avLst>
              </a:prstGeom>
              <a:gradFill>
                <a:gsLst>
                  <a:gs pos="2000">
                    <a:schemeClr val="accent1"/>
                  </a:gs>
                  <a:gs pos="100000">
                    <a:schemeClr val="accent1">
                      <a:lumMod val="40000"/>
                      <a:lumOff val="60000"/>
                    </a:schemeClr>
                  </a:gs>
                </a:gsLst>
                <a:lin ang="162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26" name="椭圆 25"/>
              <p:cNvSpPr/>
              <p:nvPr/>
            </p:nvSpPr>
            <p:spPr>
              <a:xfrm>
                <a:off x="10530840" y="6367780"/>
                <a:ext cx="75600" cy="75600"/>
              </a:xfrm>
              <a:prstGeom prst="ellipse">
                <a:avLst/>
              </a:prstGeom>
              <a:gradFill>
                <a:gsLst>
                  <a:gs pos="2000">
                    <a:schemeClr val="accent1"/>
                  </a:gs>
                  <a:gs pos="100000">
                    <a:schemeClr val="accent1">
                      <a:lumMod val="40000"/>
                      <a:lumOff val="60000"/>
                    </a:schemeClr>
                  </a:gs>
                </a:gsLst>
                <a:lin ang="162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grpSp>
      </p:grpSp>
      <p:sp>
        <p:nvSpPr>
          <p:cNvPr id="5" name="标题 4"/>
          <p:cNvSpPr>
            <a:spLocks noGrp="1"/>
          </p:cNvSpPr>
          <p:nvPr>
            <p:ph type="ctrTitle" hasCustomPrompt="1"/>
          </p:nvPr>
        </p:nvSpPr>
        <p:spPr>
          <a:xfrm>
            <a:off x="660400" y="1130300"/>
            <a:ext cx="8646160" cy="2821801"/>
          </a:xfrm>
          <a:prstGeom prst="rect">
            <a:avLst/>
          </a:prstGeom>
        </p:spPr>
        <p:txBody>
          <a:bodyPr wrap="square" anchor="b">
            <a:normAutofit/>
          </a:bodyPr>
          <a:lstStyle>
            <a:lvl1pPr algn="l">
              <a:lnSpc>
                <a:spcPct val="100000"/>
              </a:lnSpc>
              <a:defRPr sz="5400">
                <a:ln w="19050">
                  <a:noFill/>
                </a:ln>
                <a:solidFill>
                  <a:schemeClr val="tx1"/>
                </a:solidFill>
              </a:defRPr>
            </a:lvl1pPr>
          </a:lstStyle>
          <a:p>
            <a:pPr lvl="0"/>
            <a:r>
              <a:rPr lang="zh-CN" altLang="en-US" dirty="0"/>
              <a:t>Click to add title</a:t>
            </a:r>
            <a:endParaRPr lang="en-US" dirty="0"/>
          </a:p>
        </p:txBody>
      </p:sp>
      <p:sp>
        <p:nvSpPr>
          <p:cNvPr id="9" name="副标题 8"/>
          <p:cNvSpPr>
            <a:spLocks noGrp="1"/>
          </p:cNvSpPr>
          <p:nvPr>
            <p:ph type="subTitle" sz="quarter" idx="1" hasCustomPrompt="1"/>
          </p:nvPr>
        </p:nvSpPr>
        <p:spPr>
          <a:xfrm>
            <a:off x="660400" y="4229100"/>
            <a:ext cx="8646160" cy="461542"/>
          </a:xfrm>
          <a:prstGeom prst="roundRect">
            <a:avLst>
              <a:gd name="adj" fmla="val 0"/>
            </a:avLst>
          </a:prstGeom>
          <a:noFill/>
          <a:ln>
            <a:noFill/>
          </a:ln>
        </p:spPr>
        <p:txBody>
          <a:bodyPr vert="horz" wrap="square" lIns="91440" tIns="45720" rIns="91440" bIns="45720" rtlCol="0" anchor="t" anchorCtr="0">
            <a:normAutofit/>
          </a:bodyPr>
          <a:lstStyle>
            <a:lvl1pPr marL="0" indent="0" algn="l">
              <a:lnSpc>
                <a:spcPct val="100000"/>
              </a:lnSpc>
              <a:buNone/>
              <a:defRPr lang="en-US" sz="2000" dirty="0">
                <a:solidFill>
                  <a:schemeClr val="tx1"/>
                </a:solidFill>
                <a:latin typeface="+mj-lt"/>
              </a:defRPr>
            </a:lvl1pPr>
          </a:lstStyle>
          <a:p>
            <a:pPr lvl="0"/>
            <a:r>
              <a:rPr lang="zh-CN" altLang="en-US" dirty="0"/>
              <a:t>Click to add subtitle</a:t>
            </a:r>
            <a:endParaRPr lang="en-US" dirty="0"/>
          </a:p>
        </p:txBody>
      </p:sp>
      <p:sp>
        <p:nvSpPr>
          <p:cNvPr id="4" name="文本占位符 3"/>
          <p:cNvSpPr>
            <a:spLocks noGrp="1"/>
          </p:cNvSpPr>
          <p:nvPr>
            <p:ph type="body" sz="quarter" idx="13" hasCustomPrompt="1"/>
          </p:nvPr>
        </p:nvSpPr>
        <p:spPr>
          <a:xfrm>
            <a:off x="660400" y="5253042"/>
            <a:ext cx="5191760" cy="276999"/>
          </a:xfrm>
          <a:prstGeom prst="rect">
            <a:avLst/>
          </a:prstGeom>
        </p:spPr>
        <p:txBody>
          <a:bodyPr wrap="square" lIns="90000">
            <a:normAutofit/>
          </a:bodyPr>
          <a:lstStyle>
            <a:lvl1pPr marL="0" indent="0" algn="l">
              <a:lnSpc>
                <a:spcPct val="100000"/>
              </a:lnSpc>
              <a:buNone/>
              <a:defRPr sz="1200"/>
            </a:lvl1pPr>
          </a:lstStyle>
          <a:p>
            <a:pPr lvl="0"/>
            <a:r>
              <a:rPr lang="zh-CN" altLang="en-US" dirty="0"/>
              <a:t>Presenter name</a:t>
            </a:r>
            <a:endParaRPr lang="en-US" dirty="0"/>
          </a:p>
        </p:txBody>
      </p:sp>
      <p:sp>
        <p:nvSpPr>
          <p:cNvPr id="7" name="文本占位符 6"/>
          <p:cNvSpPr>
            <a:spLocks noGrp="1"/>
          </p:cNvSpPr>
          <p:nvPr>
            <p:ph type="body" sz="quarter" idx="14" hasCustomPrompt="1"/>
          </p:nvPr>
        </p:nvSpPr>
        <p:spPr>
          <a:xfrm>
            <a:off x="660400" y="5530041"/>
            <a:ext cx="5191760" cy="276999"/>
          </a:xfrm>
          <a:prstGeom prst="rect">
            <a:avLst/>
          </a:prstGeom>
        </p:spPr>
        <p:txBody>
          <a:bodyPr wrap="none">
            <a:normAutofit/>
          </a:bodyPr>
          <a:lstStyle>
            <a:lvl1pPr marL="0" indent="0" algn="l">
              <a:lnSpc>
                <a:spcPct val="100000"/>
              </a:lnSpc>
              <a:buNone/>
              <a:defRPr sz="1200"/>
            </a:lvl1pPr>
          </a:lstStyle>
          <a:p>
            <a:pPr lvl="0"/>
            <a:r>
              <a:rPr lang="zh-CN" altLang="en-US" dirty="0"/>
              <a:t>20XX.XX.XX</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pPr lvl="0"/>
            <a:r>
              <a:rPr lang="zh-CN" altLang="en-US" dirty="0"/>
              <a:t>Click to add title</a:t>
            </a:r>
            <a:endParaRPr lang="en-US" dirty="0"/>
          </a:p>
        </p:txBody>
      </p:sp>
      <p:sp>
        <p:nvSpPr>
          <p:cNvPr id="3" name="内容占位符 2"/>
          <p:cNvSpPr>
            <a:spLocks noGrp="1"/>
          </p:cNvSpPr>
          <p:nvPr>
            <p:ph idx="1" hasCustomPrompt="1"/>
          </p:nvPr>
        </p:nvSpPr>
        <p:spPr/>
        <p:txBody>
          <a:bodyPr/>
          <a:lstStyle>
            <a:lvl1pPr>
              <a:defRPr/>
            </a:lvl1pPr>
          </a:lstStyle>
          <a:p>
            <a:pPr lvl="0"/>
            <a:r>
              <a:rPr lang="zh-CN" altLang="en-US" dirty="0"/>
              <a:t>Click to add text</a:t>
            </a:r>
            <a:endParaRPr lang="en-US" dirty="0"/>
          </a:p>
          <a:p>
            <a:pPr lvl="1"/>
            <a:r>
              <a:rPr lang="zh-CN" altLang="en-US" dirty="0"/>
              <a:t>Second level</a:t>
            </a:r>
            <a:endParaRPr lang="en-US" dirty="0"/>
          </a:p>
          <a:p>
            <a:pPr lvl="2"/>
            <a:r>
              <a:rPr lang="zh-CN" altLang="en-US" dirty="0"/>
              <a:t>Third level</a:t>
            </a:r>
            <a:endParaRPr lang="en-US" dirty="0"/>
          </a:p>
          <a:p>
            <a:pPr lvl="3"/>
            <a:r>
              <a:rPr lang="zh-CN" altLang="en-US" dirty="0"/>
              <a:t>Fourth level</a:t>
            </a:r>
            <a:endParaRPr lang="en-US" dirty="0"/>
          </a:p>
          <a:p>
            <a:pPr lvl="4"/>
            <a:r>
              <a:rPr lang="zh-CN" altLang="en-US" dirty="0"/>
              <a:t>Fifth level</a:t>
            </a:r>
            <a:endParaRPr lang="en-US" dirty="0"/>
          </a:p>
        </p:txBody>
      </p:sp>
      <p:sp>
        <p:nvSpPr>
          <p:cNvPr id="4" name="日期占位符 3"/>
          <p:cNvSpPr>
            <a:spLocks noGrp="1"/>
          </p:cNvSpPr>
          <p:nvPr>
            <p:ph type="dt" sz="half" idx="10"/>
          </p:nvPr>
        </p:nvSpPr>
        <p:spPr/>
        <p:txBody>
          <a:bodyPr/>
          <a:lstStyle/>
          <a:p>
            <a:endParaRPr lang="en-US"/>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matchingName="Agenda">
  <p:cSld name="Agenda">
    <p:spTree>
      <p:nvGrpSpPr>
        <p:cNvPr id="1" name=""/>
        <p:cNvGrpSpPr/>
        <p:nvPr/>
      </p:nvGrpSpPr>
      <p:grpSpPr>
        <a:xfrm>
          <a:off x="0" y="0"/>
          <a:ext cx="0" cy="0"/>
          <a:chOff x="0" y="0"/>
          <a:chExt cx="0" cy="0"/>
        </a:xfrm>
      </p:grpSpPr>
      <p:grpSp>
        <p:nvGrpSpPr>
          <p:cNvPr id="12" name="组合 11"/>
          <p:cNvGrpSpPr/>
          <p:nvPr/>
        </p:nvGrpSpPr>
        <p:grpSpPr>
          <a:xfrm>
            <a:off x="0" y="0"/>
            <a:ext cx="12192000" cy="6684010"/>
            <a:chOff x="0" y="0"/>
            <a:chExt cx="12192000" cy="6684010"/>
          </a:xfrm>
        </p:grpSpPr>
        <p:sp>
          <p:nvSpPr>
            <p:cNvPr id="8" name="矩形 7"/>
            <p:cNvSpPr/>
            <p:nvPr/>
          </p:nvSpPr>
          <p:spPr>
            <a:xfrm>
              <a:off x="0" y="0"/>
              <a:ext cx="12192000" cy="2908300"/>
            </a:xfrm>
            <a:prstGeom prst="rect">
              <a:avLst/>
            </a:prstGeom>
            <a:blipFill>
              <a:blip r:embed="rId2"/>
              <a:srcRect/>
              <a:stretch>
                <a:fillRect t="-67904" b="-67904"/>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327025" y="1130300"/>
              <a:ext cx="11525250" cy="5553710"/>
            </a:xfrm>
            <a:prstGeom prst="roundRect">
              <a:avLst>
                <a:gd name="adj" fmla="val 3747"/>
              </a:avLst>
            </a:prstGeom>
            <a:solidFill>
              <a:srgbClr val="FFFFFF">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p:cNvSpPr>
            <a:spLocks noGrp="1"/>
          </p:cNvSpPr>
          <p:nvPr>
            <p:ph type="title" hasCustomPrompt="1"/>
          </p:nvPr>
        </p:nvSpPr>
        <p:spPr>
          <a:xfrm>
            <a:off x="660400" y="1500189"/>
            <a:ext cx="2061861" cy="864515"/>
          </a:xfrm>
          <a:prstGeom prst="rect">
            <a:avLst/>
          </a:prstGeom>
          <a:noFill/>
        </p:spPr>
        <p:txBody>
          <a:bodyPr anchor="t" anchorCtr="0">
            <a:normAutofit/>
          </a:bodyPr>
          <a:lstStyle>
            <a:lvl1pPr algn="r">
              <a:defRPr sz="2800">
                <a:solidFill>
                  <a:schemeClr val="tx1"/>
                </a:solidFill>
              </a:defRPr>
            </a:lvl1pPr>
          </a:lstStyle>
          <a:p>
            <a:pPr lvl="0"/>
            <a:r>
              <a:rPr lang="zh-CN" altLang="en-US" dirty="0"/>
              <a:t>Agenda</a:t>
            </a:r>
            <a:endParaRPr lang="en-US" dirty="0"/>
          </a:p>
        </p:txBody>
      </p:sp>
      <p:sp>
        <p:nvSpPr>
          <p:cNvPr id="3" name="内容占位符 2"/>
          <p:cNvSpPr>
            <a:spLocks noGrp="1"/>
          </p:cNvSpPr>
          <p:nvPr>
            <p:ph sz="quarter" idx="1" hasCustomPrompt="1"/>
          </p:nvPr>
        </p:nvSpPr>
        <p:spPr>
          <a:xfrm>
            <a:off x="2970378" y="1500189"/>
            <a:ext cx="8561222" cy="4633912"/>
          </a:xfrm>
        </p:spPr>
        <p:txBody>
          <a:bodyPr numCol="1"/>
          <a:lstStyle>
            <a:lvl1pPr marL="342900" indent="-342900">
              <a:lnSpc>
                <a:spcPct val="100000"/>
              </a:lnSpc>
              <a:buFont typeface="+mj-lt"/>
              <a:buAutoNum type="arabicPeriod"/>
              <a:defRPr/>
            </a:lvl1pPr>
            <a:lvl2pPr marL="800100" indent="-342900">
              <a:lnSpc>
                <a:spcPct val="100000"/>
              </a:lnSpc>
              <a:buFont typeface="+mj-ea"/>
              <a:buAutoNum type="circleNumDbPlain"/>
              <a:defRPr/>
            </a:lvl2pPr>
            <a:lvl3pPr marL="1257300" indent="-342900">
              <a:lnSpc>
                <a:spcPct val="100000"/>
              </a:lnSpc>
              <a:buFont typeface="+mj-lt"/>
              <a:buAutoNum type="alphaLcParenR"/>
              <a:defRPr/>
            </a:lvl3pPr>
            <a:lvl4pPr>
              <a:lnSpc>
                <a:spcPct val="100000"/>
              </a:lnSpc>
              <a:defRPr/>
            </a:lvl4pPr>
            <a:lvl5pPr>
              <a:lnSpc>
                <a:spcPct val="100000"/>
              </a:lnSpc>
              <a:defRPr/>
            </a:lvl5pPr>
          </a:lstStyle>
          <a:p>
            <a:pPr lvl="0"/>
            <a:r>
              <a:rPr lang="zh-CN" altLang="en-US" dirty="0"/>
              <a:t>Click to add text</a:t>
            </a:r>
            <a:endParaRPr lang="en-US" dirty="0"/>
          </a:p>
          <a:p>
            <a:pPr lvl="1"/>
            <a:r>
              <a:rPr lang="zh-CN" altLang="en-US" dirty="0"/>
              <a:t>Second level</a:t>
            </a:r>
            <a:endParaRPr lang="en-US" dirty="0"/>
          </a:p>
          <a:p>
            <a:pPr lvl="2"/>
            <a:r>
              <a:rPr lang="zh-CN" altLang="en-US" dirty="0"/>
              <a:t>Third level</a:t>
            </a:r>
            <a:endParaRPr lang="en-US" dirty="0"/>
          </a:p>
          <a:p>
            <a:pPr lvl="3"/>
            <a:r>
              <a:rPr lang="zh-CN" altLang="en-US" dirty="0"/>
              <a:t>Fourth level</a:t>
            </a:r>
            <a:endParaRPr lang="en-US" dirty="0"/>
          </a:p>
          <a:p>
            <a:pPr lvl="4"/>
            <a:r>
              <a:rPr lang="zh-CN" altLang="en-US" dirty="0"/>
              <a:t>Fifth level</a:t>
            </a:r>
            <a:endParaRPr lang="en-US" dirty="0"/>
          </a:p>
        </p:txBody>
      </p:sp>
      <p:sp>
        <p:nvSpPr>
          <p:cNvPr id="4" name="日期占位符 3"/>
          <p:cNvSpPr>
            <a:spLocks noGrp="1"/>
          </p:cNvSpPr>
          <p:nvPr>
            <p:ph type="dt" sz="half" idx="10"/>
          </p:nvPr>
        </p:nvSpPr>
        <p:spPr/>
        <p:txBody>
          <a:bodyPr/>
          <a:lstStyle/>
          <a:p>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C8BB1146-E542-4D4E-B8E9-6919A11DDD48}" type="slidenum">
              <a:rPr lang="en-US" smtClean="0"/>
            </a:fld>
            <a:endParaRPr lang="en-US" dirty="0"/>
          </a:p>
        </p:txBody>
      </p:sp>
      <p:cxnSp>
        <p:nvCxnSpPr>
          <p:cNvPr id="10" name="直接连接符 9"/>
          <p:cNvCxnSpPr/>
          <p:nvPr/>
        </p:nvCxnSpPr>
        <p:spPr>
          <a:xfrm>
            <a:off x="2846319" y="1500188"/>
            <a:ext cx="0" cy="4633913"/>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13" name="任意多边形 12"/>
          <p:cNvSpPr>
            <a:spLocks noChangeAspect="1"/>
          </p:cNvSpPr>
          <p:nvPr/>
        </p:nvSpPr>
        <p:spPr bwMode="auto">
          <a:xfrm>
            <a:off x="18517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schemeClr>
          </a:solidFill>
          <a:ln>
            <a:noFill/>
          </a:ln>
        </p:spPr>
        <p:txBody>
          <a:bodyPr/>
          <a:lstStyle/>
          <a:p>
            <a:endParaRPr lang="zh-CN" altLang="en-US">
              <a:cs typeface="+mn-ea"/>
              <a:sym typeface="+mn-l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matchingName="Section Header">
  <p:cSld name="Section Header">
    <p:bg>
      <p:bgRef idx="1001">
        <a:schemeClr val="bg1"/>
      </p:bgRef>
    </p:bg>
    <p:spTree>
      <p:nvGrpSpPr>
        <p:cNvPr id="1" name=""/>
        <p:cNvGrpSpPr/>
        <p:nvPr/>
      </p:nvGrpSpPr>
      <p:grpSpPr>
        <a:xfrm>
          <a:off x="0" y="0"/>
          <a:ext cx="0" cy="0"/>
          <a:chOff x="0" y="0"/>
          <a:chExt cx="0" cy="0"/>
        </a:xfrm>
      </p:grpSpPr>
      <p:sp>
        <p:nvSpPr>
          <p:cNvPr id="13" name="矩形 12"/>
          <p:cNvSpPr/>
          <p:nvPr/>
        </p:nvSpPr>
        <p:spPr>
          <a:xfrm flipH="1">
            <a:off x="0" y="0"/>
            <a:ext cx="12192000" cy="6858000"/>
          </a:xfrm>
          <a:prstGeom prst="rect">
            <a:avLst/>
          </a:prstGeom>
          <a:blipFill>
            <a:blip r:embed="rId2"/>
            <a:srcRect/>
            <a:stretch>
              <a:fillRect l="-3646" r="-9422"/>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p:cNvSpPr>
            <a:spLocks noGrp="1"/>
          </p:cNvSpPr>
          <p:nvPr>
            <p:ph type="title" hasCustomPrompt="1"/>
          </p:nvPr>
        </p:nvSpPr>
        <p:spPr>
          <a:xfrm>
            <a:off x="6333422" y="1130300"/>
            <a:ext cx="5185477" cy="2216816"/>
          </a:xfrm>
          <a:prstGeom prst="rect">
            <a:avLst/>
          </a:prstGeom>
        </p:spPr>
        <p:txBody>
          <a:bodyPr>
            <a:normAutofit/>
          </a:bodyPr>
          <a:lstStyle>
            <a:lvl1pPr algn="l">
              <a:lnSpc>
                <a:spcPct val="100000"/>
              </a:lnSpc>
              <a:defRPr sz="5400"/>
            </a:lvl1pPr>
          </a:lstStyle>
          <a:p>
            <a:pPr lvl="0"/>
            <a:r>
              <a:rPr lang="zh-CN" altLang="en-US" dirty="0"/>
              <a:t>Click to add title</a:t>
            </a:r>
            <a:endParaRPr lang="en-US" dirty="0"/>
          </a:p>
        </p:txBody>
      </p:sp>
      <p:sp>
        <p:nvSpPr>
          <p:cNvPr id="25" name="文本占位符 24"/>
          <p:cNvSpPr>
            <a:spLocks noGrp="1"/>
          </p:cNvSpPr>
          <p:nvPr>
            <p:ph type="body" sz="quarter" idx="1" hasCustomPrompt="1"/>
          </p:nvPr>
        </p:nvSpPr>
        <p:spPr>
          <a:xfrm>
            <a:off x="6333422" y="3510885"/>
            <a:ext cx="5185477" cy="709793"/>
          </a:xfrm>
          <a:prstGeom prst="rect">
            <a:avLst/>
          </a:prstGeom>
        </p:spPr>
        <p:txBody>
          <a:bodyPr anchor="t">
            <a:normAutofit/>
          </a:bodyPr>
          <a:lstStyle>
            <a:lvl1pPr marL="0" indent="0" algn="l">
              <a:lnSpc>
                <a:spcPct val="120000"/>
              </a:lnSpc>
              <a:buFont typeface="+mj-lt"/>
              <a:buNone/>
              <a:defRPr sz="2000" b="0">
                <a:solidFill>
                  <a:schemeClr val="tx1"/>
                </a:solidFill>
                <a:latin typeface="+mn-lt"/>
              </a:defRPr>
            </a:lvl1pPr>
          </a:lstStyle>
          <a:p>
            <a:pPr lvl="0"/>
            <a:r>
              <a:rPr lang="zh-CN" altLang="en-US" dirty="0"/>
              <a:t>Click to add text</a:t>
            </a:r>
            <a:endParaRPr lang="en-US" dirty="0"/>
          </a:p>
        </p:txBody>
      </p:sp>
      <p:sp>
        <p:nvSpPr>
          <p:cNvPr id="4" name="日期占位符 3"/>
          <p:cNvSpPr>
            <a:spLocks noGrp="1"/>
          </p:cNvSpPr>
          <p:nvPr>
            <p:ph type="dt" sz="half" idx="10"/>
          </p:nvPr>
        </p:nvSpPr>
        <p:spPr/>
        <p:txBody>
          <a:bodyPr/>
          <a:lstStyle/>
          <a:p>
            <a:fld id="{2A27A813-B2FD-42E1-9222-83B574E99074}" type="datetime1">
              <a:rPr lang="zh-CN" altLang="en-US" smtClean="0"/>
            </a:fld>
            <a:endParaRPr lang="en-US" altLang="zh-CN"/>
          </a:p>
        </p:txBody>
      </p:sp>
      <p:sp>
        <p:nvSpPr>
          <p:cNvPr id="6" name="页脚占位符 5"/>
          <p:cNvSpPr>
            <a:spLocks noGrp="1"/>
          </p:cNvSpPr>
          <p:nvPr>
            <p:ph type="ftr" sz="quarter" idx="11"/>
          </p:nvPr>
        </p:nvSpPr>
        <p:spPr/>
        <p:txBody>
          <a:bodyPr/>
          <a:lstStyle/>
          <a:p>
            <a:r>
              <a:rPr lang="en-US" altLang="zh-CN"/>
              <a:t>iSlide</a:t>
            </a:r>
            <a:endParaRPr lang="zh-CN" altLang="en-US"/>
          </a:p>
        </p:txBody>
      </p:sp>
      <p:sp>
        <p:nvSpPr>
          <p:cNvPr id="8" name="灯片编号占位符 7"/>
          <p:cNvSpPr>
            <a:spLocks noGrp="1"/>
          </p:cNvSpPr>
          <p:nvPr>
            <p:ph type="sldNum" sz="quarter" idx="12"/>
          </p:nvPr>
        </p:nvSpPr>
        <p:spPr/>
        <p:txBody>
          <a:bodyPr/>
          <a:lstStyle/>
          <a:p>
            <a:fld id="{7F65B630-C7FF-41C0-9923-C5E5E29EED81}" type="slidenum">
              <a:rPr lang="en-US" altLang="zh-CN" smtClean="0"/>
            </a:fld>
            <a:endParaRPr lang="en-US" altLang="zh-CN"/>
          </a:p>
        </p:txBody>
      </p:sp>
      <p:cxnSp>
        <p:nvCxnSpPr>
          <p:cNvPr id="15" name="直接连接符 14"/>
          <p:cNvCxnSpPr/>
          <p:nvPr/>
        </p:nvCxnSpPr>
        <p:spPr>
          <a:xfrm>
            <a:off x="6448926" y="3429000"/>
            <a:ext cx="5069974" cy="0"/>
          </a:xfrm>
          <a:prstGeom prst="line">
            <a:avLst/>
          </a:prstGeom>
          <a:ln w="25400">
            <a:gradFill flip="none" rotWithShape="1">
              <a:gsLst>
                <a:gs pos="0">
                  <a:schemeClr val="accent1">
                    <a:alpha val="0"/>
                  </a:schemeClr>
                </a:gs>
                <a:gs pos="100000">
                  <a:schemeClr val="accent1"/>
                </a:gs>
              </a:gsLst>
              <a:lin ang="10800000" scaled="1"/>
              <a:tileRect/>
            </a:gradFill>
          </a:ln>
        </p:spPr>
        <p:style>
          <a:lnRef idx="1">
            <a:schemeClr val="accent1"/>
          </a:lnRef>
          <a:fillRef idx="0">
            <a:schemeClr val="accent1"/>
          </a:fillRef>
          <a:effectRef idx="0">
            <a:schemeClr val="accent1"/>
          </a:effectRef>
          <a:fontRef idx="minor">
            <a:schemeClr val="tx1"/>
          </a:fontRef>
        </p:style>
      </p:cxn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vl1pPr>
          </a:lstStyle>
          <a:p>
            <a:pPr lvl="0"/>
            <a:r>
              <a:rPr lang="zh-CN" altLang="en-US" dirty="0"/>
              <a:t>Click to add title</a:t>
            </a:r>
            <a:endParaRPr lang="en-US" dirty="0"/>
          </a:p>
        </p:txBody>
      </p:sp>
      <p:sp>
        <p:nvSpPr>
          <p:cNvPr id="3" name="日期占位符 2"/>
          <p:cNvSpPr>
            <a:spLocks noGrp="1"/>
          </p:cNvSpPr>
          <p:nvPr>
            <p:ph type="dt" sz="half" idx="10"/>
          </p:nvPr>
        </p:nvSpPr>
        <p:spPr/>
        <p:txBody>
          <a:bodyPr/>
          <a:lstStyle/>
          <a:p>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C8BB1146-E542-4D4E-B8E9-6919A11DDD48}" type="slidenum">
              <a:rPr lang="en-US" smtClean="0"/>
            </a:fld>
            <a:endParaRPr lang="en-US"/>
          </a:p>
        </p:txBody>
      </p:sp>
      <p:sp>
        <p:nvSpPr>
          <p:cNvPr id="6" name="矩形 5"/>
          <p:cNvSpPr/>
          <p:nvPr/>
        </p:nvSpPr>
        <p:spPr>
          <a:xfrm>
            <a:off x="-38501" y="6684010"/>
            <a:ext cx="12230501" cy="173990"/>
          </a:xfrm>
          <a:prstGeom prst="rect">
            <a:avLst/>
          </a:prstGeom>
          <a:gradFill flip="none" rotWithShape="1">
            <a:gsLst>
              <a:gs pos="0">
                <a:schemeClr val="accent1">
                  <a:alpha val="0"/>
                </a:schemeClr>
              </a:gs>
              <a:gs pos="100000">
                <a:schemeClr val="accent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showMasterSp="0">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p>
        </p:txBody>
      </p:sp>
      <p:sp>
        <p:nvSpPr>
          <p:cNvPr id="3" name="页脚占位符 2"/>
          <p:cNvSpPr>
            <a:spLocks noGrp="1"/>
          </p:cNvSpPr>
          <p:nvPr>
            <p:ph type="ftr" sz="quarter" idx="11"/>
          </p:nvPr>
        </p:nvSpPr>
        <p:spPr/>
        <p:txBody>
          <a:bodyPr/>
          <a:lstStyle/>
          <a:p>
            <a:endParaRPr 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matchingName="Closing">
  <p:cSld name="Closing">
    <p:bg>
      <p:bgRef idx="1001">
        <a:schemeClr val="bg1"/>
      </p:bgRef>
    </p:bg>
    <p:spTree>
      <p:nvGrpSpPr>
        <p:cNvPr id="1" name=""/>
        <p:cNvGrpSpPr/>
        <p:nvPr/>
      </p:nvGrpSpPr>
      <p:grpSpPr>
        <a:xfrm>
          <a:off x="0" y="0"/>
          <a:ext cx="0" cy="0"/>
          <a:chOff x="0" y="0"/>
          <a:chExt cx="0" cy="0"/>
        </a:xfrm>
      </p:grpSpPr>
      <p:grpSp>
        <p:nvGrpSpPr>
          <p:cNvPr id="14" name="组合 13"/>
          <p:cNvGrpSpPr/>
          <p:nvPr/>
        </p:nvGrpSpPr>
        <p:grpSpPr>
          <a:xfrm>
            <a:off x="0" y="0"/>
            <a:ext cx="12192000" cy="6858000"/>
            <a:chOff x="0" y="0"/>
            <a:chExt cx="12192000" cy="6858000"/>
          </a:xfrm>
        </p:grpSpPr>
        <p:sp>
          <p:nvSpPr>
            <p:cNvPr id="9" name="矩形 8"/>
            <p:cNvSpPr/>
            <p:nvPr/>
          </p:nvSpPr>
          <p:spPr>
            <a:xfrm>
              <a:off x="0" y="0"/>
              <a:ext cx="12192000" cy="6858000"/>
            </a:xfrm>
            <a:prstGeom prst="rect">
              <a:avLst/>
            </a:prstGeom>
            <a:blipFill>
              <a:blip r:embed="rId2"/>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0" y="6235700"/>
              <a:ext cx="1689100" cy="622300"/>
            </a:xfrm>
            <a:custGeom>
              <a:avLst/>
              <a:gdLst>
                <a:gd name="connsiteX0" fmla="*/ 0 w 1689100"/>
                <a:gd name="connsiteY0" fmla="*/ 0 h 622300"/>
                <a:gd name="connsiteX1" fmla="*/ 1444620 w 1689100"/>
                <a:gd name="connsiteY1" fmla="*/ 0 h 622300"/>
                <a:gd name="connsiteX2" fmla="*/ 1689100 w 1689100"/>
                <a:gd name="connsiteY2" fmla="*/ 244480 h 622300"/>
                <a:gd name="connsiteX3" fmla="*/ 1689100 w 1689100"/>
                <a:gd name="connsiteY3" fmla="*/ 622300 h 622300"/>
                <a:gd name="connsiteX4" fmla="*/ 0 w 1689100"/>
                <a:gd name="connsiteY4" fmla="*/ 622300 h 622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9100" h="622300">
                  <a:moveTo>
                    <a:pt x="0" y="0"/>
                  </a:moveTo>
                  <a:lnTo>
                    <a:pt x="1444620" y="0"/>
                  </a:lnTo>
                  <a:cubicBezTo>
                    <a:pt x="1579643" y="0"/>
                    <a:pt x="1689100" y="109457"/>
                    <a:pt x="1689100" y="244480"/>
                  </a:cubicBezTo>
                  <a:lnTo>
                    <a:pt x="1689100" y="622300"/>
                  </a:lnTo>
                  <a:lnTo>
                    <a:pt x="0" y="622300"/>
                  </a:lnTo>
                  <a:close/>
                </a:path>
              </a:pathLst>
            </a:custGeom>
            <a:gradFill>
              <a:gsLst>
                <a:gs pos="2000">
                  <a:schemeClr val="accent1">
                    <a:alpha val="66000"/>
                  </a:schemeClr>
                </a:gs>
                <a:gs pos="100000">
                  <a:schemeClr val="accent1">
                    <a:lumMod val="40000"/>
                    <a:lumOff val="60000"/>
                    <a:alpha val="55000"/>
                  </a:schemeClr>
                </a:gs>
              </a:gsLst>
              <a:lin ang="162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1" name="组合 10"/>
            <p:cNvGrpSpPr/>
            <p:nvPr/>
          </p:nvGrpSpPr>
          <p:grpSpPr>
            <a:xfrm>
              <a:off x="778510" y="4043541"/>
              <a:ext cx="847560" cy="88900"/>
              <a:chOff x="9885680" y="6367780"/>
              <a:chExt cx="720760" cy="75600"/>
            </a:xfrm>
          </p:grpSpPr>
          <p:sp>
            <p:nvSpPr>
              <p:cNvPr id="12" name="圆角矩形 11"/>
              <p:cNvSpPr/>
              <p:nvPr/>
            </p:nvSpPr>
            <p:spPr>
              <a:xfrm>
                <a:off x="9885680" y="6367780"/>
                <a:ext cx="551180" cy="73660"/>
              </a:xfrm>
              <a:prstGeom prst="roundRect">
                <a:avLst>
                  <a:gd name="adj" fmla="val 50000"/>
                </a:avLst>
              </a:prstGeom>
              <a:gradFill>
                <a:gsLst>
                  <a:gs pos="2000">
                    <a:schemeClr val="accent1"/>
                  </a:gs>
                  <a:gs pos="100000">
                    <a:schemeClr val="accent1">
                      <a:lumMod val="40000"/>
                      <a:lumOff val="60000"/>
                    </a:schemeClr>
                  </a:gs>
                </a:gsLst>
                <a:lin ang="162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13" name="椭圆 12"/>
              <p:cNvSpPr/>
              <p:nvPr/>
            </p:nvSpPr>
            <p:spPr>
              <a:xfrm>
                <a:off x="10530840" y="6367780"/>
                <a:ext cx="75600" cy="75600"/>
              </a:xfrm>
              <a:prstGeom prst="ellipse">
                <a:avLst/>
              </a:prstGeom>
              <a:gradFill>
                <a:gsLst>
                  <a:gs pos="2000">
                    <a:schemeClr val="accent1"/>
                  </a:gs>
                  <a:gs pos="100000">
                    <a:schemeClr val="accent1">
                      <a:lumMod val="40000"/>
                      <a:lumOff val="60000"/>
                    </a:schemeClr>
                  </a:gs>
                </a:gsLst>
                <a:lin ang="162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grpSp>
      </p:grpSp>
      <p:sp>
        <p:nvSpPr>
          <p:cNvPr id="5" name="标题 4"/>
          <p:cNvSpPr>
            <a:spLocks noGrp="1"/>
          </p:cNvSpPr>
          <p:nvPr>
            <p:ph type="title" hasCustomPrompt="1"/>
          </p:nvPr>
        </p:nvSpPr>
        <p:spPr>
          <a:xfrm>
            <a:off x="660400" y="1130300"/>
            <a:ext cx="8844280" cy="2720339"/>
          </a:xfrm>
          <a:prstGeom prst="rect">
            <a:avLst/>
          </a:prstGeom>
        </p:spPr>
        <p:txBody>
          <a:bodyPr wrap="square" anchor="b">
            <a:normAutofit/>
          </a:bodyPr>
          <a:lstStyle>
            <a:lvl1pPr algn="l">
              <a:lnSpc>
                <a:spcPct val="100000"/>
              </a:lnSpc>
              <a:defRPr sz="8000">
                <a:ln w="19050">
                  <a:noFill/>
                </a:ln>
                <a:solidFill>
                  <a:schemeClr val="tx1"/>
                </a:solidFill>
              </a:defRPr>
            </a:lvl1pPr>
          </a:lstStyle>
          <a:p>
            <a:pPr lvl="0"/>
            <a:r>
              <a:rPr lang="zh-CN" altLang="en-US" dirty="0"/>
              <a:t>Click to add title</a:t>
            </a:r>
            <a:endParaRPr lang="en-US" dirty="0"/>
          </a:p>
        </p:txBody>
      </p:sp>
      <p:sp>
        <p:nvSpPr>
          <p:cNvPr id="4" name="文本占位符 3"/>
          <p:cNvSpPr>
            <a:spLocks noGrp="1"/>
          </p:cNvSpPr>
          <p:nvPr>
            <p:ph type="body" sz="quarter" idx="13" hasCustomPrompt="1"/>
          </p:nvPr>
        </p:nvSpPr>
        <p:spPr>
          <a:xfrm>
            <a:off x="660400" y="5253042"/>
            <a:ext cx="5067524" cy="276999"/>
          </a:xfrm>
          <a:prstGeom prst="rect">
            <a:avLst/>
          </a:prstGeom>
        </p:spPr>
        <p:txBody>
          <a:bodyPr wrap="square" lIns="90000">
            <a:normAutofit/>
          </a:bodyPr>
          <a:lstStyle>
            <a:lvl1pPr marL="0" indent="0" algn="l">
              <a:lnSpc>
                <a:spcPct val="100000"/>
              </a:lnSpc>
              <a:buNone/>
              <a:defRPr sz="1200"/>
            </a:lvl1pPr>
          </a:lstStyle>
          <a:p>
            <a:pPr lvl="0"/>
            <a:r>
              <a:rPr lang="zh-CN" altLang="en-US" dirty="0"/>
              <a:t>Presenter name</a:t>
            </a:r>
            <a:endParaRPr lang="en-US" dirty="0"/>
          </a:p>
        </p:txBody>
      </p:sp>
      <p:sp>
        <p:nvSpPr>
          <p:cNvPr id="7" name="文本占位符 6"/>
          <p:cNvSpPr>
            <a:spLocks noGrp="1"/>
          </p:cNvSpPr>
          <p:nvPr>
            <p:ph type="body" sz="quarter" idx="14" hasCustomPrompt="1"/>
          </p:nvPr>
        </p:nvSpPr>
        <p:spPr>
          <a:xfrm>
            <a:off x="660400" y="5530041"/>
            <a:ext cx="5067524" cy="276999"/>
          </a:xfrm>
          <a:prstGeom prst="rect">
            <a:avLst/>
          </a:prstGeom>
        </p:spPr>
        <p:txBody>
          <a:bodyPr wrap="none">
            <a:normAutofit/>
          </a:bodyPr>
          <a:lstStyle>
            <a:lvl1pPr marL="0" indent="0" algn="l">
              <a:lnSpc>
                <a:spcPct val="100000"/>
              </a:lnSpc>
              <a:buNone/>
              <a:defRPr sz="1200"/>
            </a:lvl1pPr>
          </a:lstStyle>
          <a:p>
            <a:pPr lvl="0"/>
            <a:r>
              <a:rPr lang="zh-CN" altLang="en-US" dirty="0"/>
              <a:t>20XX.XX.XX</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60400" y="128587"/>
            <a:ext cx="10858500" cy="900112"/>
          </a:xfrm>
          <a:prstGeom prst="rect">
            <a:avLst/>
          </a:prstGeom>
        </p:spPr>
        <p:txBody>
          <a:bodyPr vert="horz" lIns="91440" tIns="45720" rIns="91440" bIns="45720" rtlCol="0" anchor="b">
            <a:normAutofit/>
          </a:bodyPr>
          <a:lstStyle/>
          <a:p>
            <a:pPr lvl="0"/>
            <a:r>
              <a:rPr lang="zh-CN" altLang="en-US" dirty="0"/>
              <a:t>Click to add title</a:t>
            </a:r>
            <a:endParaRPr lang="en-US" dirty="0"/>
          </a:p>
        </p:txBody>
      </p:sp>
      <p:sp>
        <p:nvSpPr>
          <p:cNvPr id="3" name="文本占位符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zh-CN" altLang="en-US" dirty="0"/>
              <a:t>Click to add text</a:t>
            </a:r>
            <a:endParaRPr lang="en-US" dirty="0"/>
          </a:p>
          <a:p>
            <a:pPr lvl="1"/>
            <a:r>
              <a:rPr lang="zh-CN" altLang="en-US" dirty="0"/>
              <a:t>Second level</a:t>
            </a:r>
            <a:endParaRPr lang="en-US" dirty="0"/>
          </a:p>
          <a:p>
            <a:pPr lvl="2"/>
            <a:r>
              <a:rPr lang="zh-CN" altLang="en-US" dirty="0"/>
              <a:t>Third level</a:t>
            </a:r>
            <a:endParaRPr lang="en-US" dirty="0"/>
          </a:p>
          <a:p>
            <a:pPr lvl="3"/>
            <a:r>
              <a:rPr lang="zh-CN" altLang="en-US" dirty="0"/>
              <a:t>Fourth level</a:t>
            </a:r>
            <a:endParaRPr lang="en-US" dirty="0"/>
          </a:p>
          <a:p>
            <a:pPr lvl="4"/>
            <a:r>
              <a:rPr lang="zh-CN" altLang="en-US" dirty="0"/>
              <a:t>Fifth level</a:t>
            </a:r>
            <a:endParaRPr lang="en-US" dirty="0"/>
          </a:p>
        </p:txBody>
      </p:sp>
      <p:sp>
        <p:nvSpPr>
          <p:cNvPr id="4" name="日期占位符 3"/>
          <p:cNvSpPr>
            <a:spLocks noGrp="1"/>
          </p:cNvSpPr>
          <p:nvPr>
            <p:ph type="dt" sz="half" idx="2"/>
          </p:nvPr>
        </p:nvSpPr>
        <p:spPr>
          <a:xfrm>
            <a:off x="4718050" y="6409690"/>
            <a:ext cx="2743200" cy="274320"/>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5" name="页脚占位符 4"/>
          <p:cNvSpPr>
            <a:spLocks noGrp="1"/>
          </p:cNvSpPr>
          <p:nvPr>
            <p:ph type="ftr" sz="quarter" idx="3"/>
          </p:nvPr>
        </p:nvSpPr>
        <p:spPr>
          <a:xfrm>
            <a:off x="660399" y="6409690"/>
            <a:ext cx="3657600" cy="274320"/>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灯片编号占位符 5"/>
          <p:cNvSpPr>
            <a:spLocks noGrp="1"/>
          </p:cNvSpPr>
          <p:nvPr>
            <p:ph type="sldNum" sz="quarter" idx="4"/>
          </p:nvPr>
        </p:nvSpPr>
        <p:spPr>
          <a:xfrm>
            <a:off x="7861300" y="6409690"/>
            <a:ext cx="3657600" cy="274320"/>
          </a:xfrm>
          <a:prstGeom prst="rect">
            <a:avLst/>
          </a:prstGeom>
        </p:spPr>
        <p:txBody>
          <a:bodyPr vert="horz" lIns="91440" tIns="45720" rIns="91440" bIns="45720" rtlCol="0" anchor="ctr"/>
          <a:lstStyle>
            <a:lvl1pPr algn="r">
              <a:defRPr sz="1000">
                <a:solidFill>
                  <a:schemeClr val="tx1">
                    <a:tint val="75000"/>
                  </a:schemeClr>
                </a:solidFill>
              </a:defRPr>
            </a:lvl1pPr>
          </a:lstStyle>
          <a:p>
            <a:fld id="{C8BB1146-E542-4D4E-B8E9-6919A11DDD48}" type="slidenum">
              <a:rPr lang="en-US" smtClean="0"/>
            </a:fld>
            <a:endParaRPr lang="en-US"/>
          </a:p>
        </p:txBody>
      </p:sp>
      <p:grpSp>
        <p:nvGrpSpPr>
          <p:cNvPr id="7" name="组合 6"/>
          <p:cNvGrpSpPr/>
          <p:nvPr/>
        </p:nvGrpSpPr>
        <p:grpSpPr>
          <a:xfrm>
            <a:off x="749635" y="1047748"/>
            <a:ext cx="665940" cy="69850"/>
            <a:chOff x="9885680" y="6367780"/>
            <a:chExt cx="720760" cy="75600"/>
          </a:xfrm>
        </p:grpSpPr>
        <p:sp>
          <p:nvSpPr>
            <p:cNvPr id="8" name="圆角矩形 7"/>
            <p:cNvSpPr/>
            <p:nvPr/>
          </p:nvSpPr>
          <p:spPr>
            <a:xfrm>
              <a:off x="9885680" y="6367780"/>
              <a:ext cx="551180" cy="73660"/>
            </a:xfrm>
            <a:prstGeom prst="roundRect">
              <a:avLst>
                <a:gd name="adj" fmla="val 50000"/>
              </a:avLst>
            </a:prstGeom>
            <a:gradFill>
              <a:gsLst>
                <a:gs pos="2000">
                  <a:schemeClr val="accent1"/>
                </a:gs>
                <a:gs pos="100000">
                  <a:schemeClr val="accent1">
                    <a:lumMod val="40000"/>
                    <a:lumOff val="60000"/>
                  </a:schemeClr>
                </a:gs>
              </a:gsLst>
              <a:lin ang="162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sp>
          <p:nvSpPr>
            <p:cNvPr id="9" name="椭圆 8"/>
            <p:cNvSpPr/>
            <p:nvPr/>
          </p:nvSpPr>
          <p:spPr>
            <a:xfrm>
              <a:off x="10530840" y="6367780"/>
              <a:ext cx="75600" cy="75600"/>
            </a:xfrm>
            <a:prstGeom prst="ellipse">
              <a:avLst/>
            </a:prstGeom>
            <a:gradFill>
              <a:gsLst>
                <a:gs pos="2000">
                  <a:schemeClr val="accent1"/>
                </a:gs>
                <a:gs pos="100000">
                  <a:schemeClr val="accent1">
                    <a:lumMod val="40000"/>
                    <a:lumOff val="60000"/>
                  </a:schemeClr>
                </a:gs>
              </a:gsLst>
              <a:lin ang="162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1.xml"/><Relationship Id="rId1"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2.xml"/><Relationship Id="rId1" Type="http://schemas.openxmlformats.org/officeDocument/2006/relationships/image" Target="../media/image8.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9" Type="http://schemas.openxmlformats.org/officeDocument/2006/relationships/tags" Target="../tags/tag22.xml"/><Relationship Id="rId8" Type="http://schemas.openxmlformats.org/officeDocument/2006/relationships/tags" Target="../tags/tag21.xml"/><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1" Type="http://schemas.openxmlformats.org/officeDocument/2006/relationships/slideLayout" Target="../slideLayouts/slideLayout5.xml"/><Relationship Id="rId20" Type="http://schemas.openxmlformats.org/officeDocument/2006/relationships/tags" Target="../tags/tag33.xml"/><Relationship Id="rId2" Type="http://schemas.openxmlformats.org/officeDocument/2006/relationships/tags" Target="../tags/tag15.xml"/><Relationship Id="rId19" Type="http://schemas.openxmlformats.org/officeDocument/2006/relationships/tags" Target="../tags/tag32.xml"/><Relationship Id="rId18" Type="http://schemas.openxmlformats.org/officeDocument/2006/relationships/tags" Target="../tags/tag31.xml"/><Relationship Id="rId17" Type="http://schemas.openxmlformats.org/officeDocument/2006/relationships/tags" Target="../tags/tag30.xml"/><Relationship Id="rId16" Type="http://schemas.openxmlformats.org/officeDocument/2006/relationships/tags" Target="../tags/tag29.xml"/><Relationship Id="rId15" Type="http://schemas.openxmlformats.org/officeDocument/2006/relationships/tags" Target="../tags/tag28.xml"/><Relationship Id="rId14" Type="http://schemas.openxmlformats.org/officeDocument/2006/relationships/tags" Target="../tags/tag27.xml"/><Relationship Id="rId13" Type="http://schemas.openxmlformats.org/officeDocument/2006/relationships/tags" Target="../tags/tag26.xml"/><Relationship Id="rId12" Type="http://schemas.openxmlformats.org/officeDocument/2006/relationships/tags" Target="../tags/tag25.xml"/><Relationship Id="rId11" Type="http://schemas.openxmlformats.org/officeDocument/2006/relationships/tags" Target="../tags/tag24.xml"/><Relationship Id="rId10" Type="http://schemas.openxmlformats.org/officeDocument/2006/relationships/tags" Target="../tags/tag23.xml"/><Relationship Id="rId1" Type="http://schemas.openxmlformats.org/officeDocument/2006/relationships/tags" Target="../tags/tag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4.xml"/><Relationship Id="rId1" Type="http://schemas.openxmlformats.org/officeDocument/2006/relationships/image" Target="../media/image9.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ags" Target="../tags/tag35.xml"/><Relationship Id="rId2" Type="http://schemas.microsoft.com/office/2007/relationships/hdphoto" Target="../media/image4.jpeg"/><Relationship Id="rId1" Type="http://schemas.openxmlformats.org/officeDocument/2006/relationships/image" Target="../media/image10.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6.xml"/><Relationship Id="rId1" Type="http://schemas.openxmlformats.org/officeDocument/2006/relationships/image" Target="../media/image11.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tags" Target="../tags/tag1.xml"/><Relationship Id="rId2" Type="http://schemas.microsoft.com/office/2007/relationships/hdphoto" Target="../media/image4.jpe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5.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image" Target="../media/image5.jpeg"/><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0.xml"/><Relationship Id="rId1"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hasCustomPrompt="1"/>
          </p:nvPr>
        </p:nvSpPr>
        <p:spPr/>
        <p:txBody>
          <a:bodyPr/>
          <a:lstStyle/>
          <a:p>
            <a:r>
              <a:rPr lang="zh-CN" altLang="en-US" dirty="0"/>
              <a:t>本地自然语言处理应答系统部署方案</a:t>
            </a:r>
            <a:endParaRPr lang="en-US" dirty="0"/>
          </a:p>
        </p:txBody>
      </p:sp>
      <p:sp>
        <p:nvSpPr>
          <p:cNvPr id="9" name="副标题 8"/>
          <p:cNvSpPr>
            <a:spLocks noGrp="1"/>
          </p:cNvSpPr>
          <p:nvPr>
            <p:ph type="subTitle" sz="quarter" idx="1" hasCustomPrompt="1"/>
          </p:nvPr>
        </p:nvSpPr>
        <p:spPr/>
        <p:txBody>
          <a:bodyPr/>
          <a:lstStyle/>
          <a:p>
            <a:r>
              <a:rPr lang="zh-CN" altLang="en-US" dirty="0"/>
              <a:t>基于Docker与Llama2-7B的智能问答系统实现</a:t>
            </a:r>
            <a:endParaRPr lang="en-US" dirty="0"/>
          </a:p>
        </p:txBody>
      </p:sp>
      <p:sp>
        <p:nvSpPr>
          <p:cNvPr id="4" name="文本占位符 3"/>
          <p:cNvSpPr>
            <a:spLocks noGrp="1"/>
          </p:cNvSpPr>
          <p:nvPr>
            <p:ph type="body" sz="quarter" idx="13" hasCustomPrompt="1"/>
          </p:nvPr>
        </p:nvSpPr>
        <p:spPr/>
        <p:txBody>
          <a:bodyPr>
            <a:normAutofit fontScale="90000"/>
          </a:bodyPr>
          <a:lstStyle/>
          <a:p>
            <a:r>
              <a:rPr lang="zh-CN" altLang="en-US" dirty="0"/>
              <a:t>苗雨健</a:t>
            </a:r>
            <a:endParaRPr lang="en-US" dirty="0"/>
          </a:p>
        </p:txBody>
      </p:sp>
      <p:sp>
        <p:nvSpPr>
          <p:cNvPr id="7" name="文本占位符 6"/>
          <p:cNvSpPr>
            <a:spLocks noGrp="1"/>
          </p:cNvSpPr>
          <p:nvPr>
            <p:ph type="body" sz="quarter" idx="14" hasCustomPrompt="1"/>
          </p:nvPr>
        </p:nvSpPr>
        <p:spPr/>
        <p:txBody>
          <a:bodyPr/>
          <a:lstStyle/>
          <a:p>
            <a:r>
              <a:rPr lang="zh-CN" altLang="en-US" dirty="0"/>
              <a:t>2025/12/14</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f5e0ef62-28e6-4bf3-884d-9d74f8cb82ab.source.4.zh-Hans.pptx"/>
          <p:cNvGrpSpPr/>
          <p:nvPr/>
        </p:nvGrpSpPr>
        <p:grpSpPr>
          <a:xfrm>
            <a:off x="660399" y="1130300"/>
            <a:ext cx="10998200" cy="5003801"/>
            <a:chOff x="660399" y="1130300"/>
            <a:chExt cx="10998200" cy="5003801"/>
          </a:xfrm>
        </p:grpSpPr>
        <p:sp>
          <p:nvSpPr>
            <p:cNvPr id="204" name="Co"/>
            <p:cNvSpPr/>
            <p:nvPr/>
          </p:nvSpPr>
          <p:spPr>
            <a:xfrm>
              <a:off x="2387600" y="3995708"/>
              <a:ext cx="9270999" cy="1052579"/>
            </a:xfrm>
            <a:prstGeom prst="rect">
              <a:avLst/>
            </a:prstGeom>
            <a:noFill/>
            <a:ln w="12700">
              <a:solidFill>
                <a:schemeClr val="accent1"/>
              </a:solidFill>
              <a:round/>
            </a:ln>
          </p:spPr>
          <p:txBody>
            <a:bodyPr wrap="square" lIns="91440" tIns="45720" rIns="91440" bIns="45720" anchor="ctr">
              <a:normAutofit/>
            </a:bodyPr>
            <a:lstStyle/>
            <a:p>
              <a:pPr algn="ctr"/>
              <a:endParaRPr lang="zh-CN" altLang="en-US" dirty="0">
                <a:cs typeface="+mn-ea"/>
                <a:sym typeface="+mn-lt"/>
              </a:endParaRPr>
            </a:p>
          </p:txBody>
        </p:sp>
        <p:sp>
          <p:nvSpPr>
            <p:cNvPr id="12" name="PictureMisc1"/>
            <p:cNvSpPr/>
            <p:nvPr/>
          </p:nvSpPr>
          <p:spPr>
            <a:xfrm>
              <a:off x="660400" y="1848323"/>
              <a:ext cx="1980368" cy="4285778"/>
            </a:xfrm>
            <a:prstGeom prst="rect">
              <a:avLst/>
            </a:prstGeom>
            <a:blipFill>
              <a:blip r:embed="rId1"/>
              <a:srcRect/>
              <a:stretch>
                <a:fillRect l="-100432" t="-1" r="-249600" b="-16891"/>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dirty="0">
                <a:cs typeface="+mn-ea"/>
                <a:sym typeface="+mn-lt"/>
              </a:endParaRPr>
            </a:p>
          </p:txBody>
        </p:sp>
        <p:sp>
          <p:nvSpPr>
            <p:cNvPr id="10" name="Title"/>
            <p:cNvSpPr txBox="1"/>
            <p:nvPr/>
          </p:nvSpPr>
          <p:spPr>
            <a:xfrm>
              <a:off x="660399" y="1130300"/>
              <a:ext cx="10858500" cy="595630"/>
            </a:xfrm>
            <a:prstGeom prst="rect">
              <a:avLst/>
            </a:prstGeom>
            <a:noFill/>
          </p:spPr>
          <p:txBody>
            <a:bodyPr vert="horz" wrap="square" rtlCol="0" anchor="ctr">
              <a:normAutofit/>
            </a:bodyPr>
            <a:lstStyle/>
            <a:p>
              <a:r>
                <a:rPr lang="zh-CN" altLang="en-US" sz="2400" b="1" dirty="0">
                  <a:cs typeface="+mn-ea"/>
                  <a:sym typeface="+mn-lt"/>
                </a:rPr>
                <a:t>Ollama框架下的模型参数调优</a:t>
              </a:r>
              <a:endParaRPr lang="en-US" dirty="0"/>
            </a:p>
          </p:txBody>
        </p:sp>
        <p:grpSp>
          <p:nvGrpSpPr>
            <p:cNvPr id="7" name="组合 6"/>
            <p:cNvGrpSpPr/>
            <p:nvPr/>
          </p:nvGrpSpPr>
          <p:grpSpPr>
            <a:xfrm>
              <a:off x="2853046" y="2025534"/>
              <a:ext cx="8668575" cy="956575"/>
              <a:chOff x="2850325" y="1920572"/>
              <a:chExt cx="8668575" cy="956575"/>
            </a:xfrm>
          </p:grpSpPr>
          <p:sp>
            <p:nvSpPr>
              <p:cNvPr id="15" name="Bullet1"/>
              <p:cNvSpPr/>
              <p:nvPr/>
            </p:nvSpPr>
            <p:spPr>
              <a:xfrm>
                <a:off x="2850325" y="1920572"/>
                <a:ext cx="8668575" cy="384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lnSpcReduction="10000"/>
              </a:bodyPr>
              <a:lstStyle/>
              <a:p>
                <a:pPr>
                  <a:lnSpc>
                    <a:spcPct val="120000"/>
                  </a:lnSpc>
                </a:pPr>
                <a:r>
                  <a:rPr kumimoji="1" lang="zh-CN" altLang="en-US" b="1" dirty="0">
                    <a:solidFill>
                      <a:schemeClr val="tx1"/>
                    </a:solidFill>
                    <a:cs typeface="+mn-ea"/>
                    <a:sym typeface="+mn-lt"/>
                  </a:rPr>
                  <a:t>模型选择与本地化适配</a:t>
                </a:r>
                <a:endParaRPr lang="en-US" dirty="0"/>
              </a:p>
            </p:txBody>
          </p:sp>
          <p:sp>
            <p:nvSpPr>
              <p:cNvPr id="16" name="Text1"/>
              <p:cNvSpPr/>
              <p:nvPr/>
            </p:nvSpPr>
            <p:spPr>
              <a:xfrm>
                <a:off x="2850325" y="2305379"/>
                <a:ext cx="8668575" cy="5717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marL="0" marR="0" lvl="0" indent="0" algn="l">
                  <a:lnSpc>
                    <a:spcPct val="120000"/>
                  </a:lnSpc>
                </a:pPr>
                <a:r>
                  <a:rPr lang="zh-CN" altLang="en-US" sz="1200" dirty="0">
                    <a:solidFill>
                      <a:schemeClr val="tx1"/>
                    </a:solidFill>
                  </a:rPr>
                  <a:t>根据业务需求在Ollama框架中选择适合的开源大语言模型，并结合中文语境进行本地化微调，确保语义理解能力满足实际应用场景要求。</a:t>
                </a:r>
                <a:endParaRPr lang="en-US" dirty="0"/>
              </a:p>
            </p:txBody>
          </p:sp>
        </p:grpSp>
        <p:grpSp>
          <p:nvGrpSpPr>
            <p:cNvPr id="8" name="组合 7"/>
            <p:cNvGrpSpPr/>
            <p:nvPr/>
          </p:nvGrpSpPr>
          <p:grpSpPr>
            <a:xfrm>
              <a:off x="2850325" y="2982141"/>
              <a:ext cx="8668575" cy="956575"/>
              <a:chOff x="2850325" y="2982141"/>
              <a:chExt cx="8668575" cy="956575"/>
            </a:xfrm>
          </p:grpSpPr>
          <p:sp>
            <p:nvSpPr>
              <p:cNvPr id="52" name="Bullet2"/>
              <p:cNvSpPr/>
              <p:nvPr/>
            </p:nvSpPr>
            <p:spPr>
              <a:xfrm>
                <a:off x="2850325" y="2982141"/>
                <a:ext cx="8668575" cy="384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lnSpcReduction="10000"/>
              </a:bodyPr>
              <a:lstStyle/>
              <a:p>
                <a:pPr>
                  <a:lnSpc>
                    <a:spcPct val="120000"/>
                  </a:lnSpc>
                </a:pPr>
                <a:r>
                  <a:rPr kumimoji="1" lang="zh-CN" altLang="en-US" b="1" dirty="0">
                    <a:solidFill>
                      <a:schemeClr val="tx1"/>
                    </a:solidFill>
                    <a:cs typeface="+mn-ea"/>
                    <a:sym typeface="+mn-lt"/>
                  </a:rPr>
                  <a:t>参数配置与资源平衡优化</a:t>
                </a:r>
                <a:endParaRPr lang="en-US" dirty="0"/>
              </a:p>
            </p:txBody>
          </p:sp>
          <p:sp>
            <p:nvSpPr>
              <p:cNvPr id="53" name="Text2"/>
              <p:cNvSpPr/>
              <p:nvPr/>
            </p:nvSpPr>
            <p:spPr>
              <a:xfrm>
                <a:off x="2850325" y="3366948"/>
                <a:ext cx="8668575" cy="5717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nSpc>
                    <a:spcPct val="120000"/>
                  </a:lnSpc>
                </a:pPr>
                <a:r>
                  <a:rPr kumimoji="1" lang="zh-CN" altLang="en-US" sz="1200" dirty="0">
                    <a:solidFill>
                      <a:schemeClr val="tx1"/>
                    </a:solidFill>
                    <a:cs typeface="+mn-ea"/>
                    <a:sym typeface="+mn-lt"/>
                  </a:rPr>
                  <a:t>在模型加载过程中合理设置上下文长度、批处理大小与量化级别，平衡推理速度与显存占用，提升系统在有限硬件条件下的运行效率与响应稳定性。</a:t>
                </a:r>
                <a:endParaRPr lang="en-US" dirty="0"/>
              </a:p>
            </p:txBody>
          </p:sp>
        </p:grpSp>
        <p:grpSp>
          <p:nvGrpSpPr>
            <p:cNvPr id="9" name="组合 8"/>
            <p:cNvGrpSpPr/>
            <p:nvPr/>
          </p:nvGrpSpPr>
          <p:grpSpPr>
            <a:xfrm>
              <a:off x="2850325" y="4043710"/>
              <a:ext cx="8668575" cy="956575"/>
              <a:chOff x="2850325" y="4043710"/>
              <a:chExt cx="8668575" cy="956575"/>
            </a:xfrm>
          </p:grpSpPr>
          <p:sp>
            <p:nvSpPr>
              <p:cNvPr id="55" name="Bullet3"/>
              <p:cNvSpPr/>
              <p:nvPr/>
            </p:nvSpPr>
            <p:spPr>
              <a:xfrm>
                <a:off x="2850325" y="4043710"/>
                <a:ext cx="8668575" cy="384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lnSpcReduction="10000"/>
              </a:bodyPr>
              <a:lstStyle/>
              <a:p>
                <a:pPr>
                  <a:lnSpc>
                    <a:spcPct val="120000"/>
                  </a:lnSpc>
                </a:pPr>
                <a:r>
                  <a:rPr kumimoji="1" lang="zh-CN" altLang="en-US" b="1" dirty="0">
                    <a:solidFill>
                      <a:schemeClr val="tx1"/>
                    </a:solidFill>
                    <a:cs typeface="+mn-ea"/>
                    <a:sym typeface="+mn-lt"/>
                  </a:rPr>
                  <a:t>量化策略对性能的影响分析</a:t>
                </a:r>
                <a:endParaRPr lang="en-US" dirty="0"/>
              </a:p>
            </p:txBody>
          </p:sp>
          <p:sp>
            <p:nvSpPr>
              <p:cNvPr id="56" name="Text3"/>
              <p:cNvSpPr/>
              <p:nvPr/>
            </p:nvSpPr>
            <p:spPr>
              <a:xfrm>
                <a:off x="2850325" y="4428517"/>
                <a:ext cx="8668575" cy="5717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marL="0" marR="0" lvl="0" indent="0" algn="l">
                  <a:lnSpc>
                    <a:spcPct val="120000"/>
                  </a:lnSpc>
                </a:pPr>
                <a:r>
                  <a:rPr lang="zh-CN" altLang="en-US" sz="1200" dirty="0">
                    <a:solidFill>
                      <a:schemeClr val="tx1"/>
                    </a:solidFill>
                  </a:rPr>
                  <a:t>应用4位量化技术降低模型体积与计算开销，通过Ollama内置支持实现高效部署，在保证生成质量的同时显著减少GPU内存消耗和加载时间。</a:t>
                </a:r>
                <a:endParaRPr lang="en-US" dirty="0"/>
              </a:p>
            </p:txBody>
          </p:sp>
        </p:grpSp>
        <p:grpSp>
          <p:nvGrpSpPr>
            <p:cNvPr id="11" name="组合 10"/>
            <p:cNvGrpSpPr/>
            <p:nvPr/>
          </p:nvGrpSpPr>
          <p:grpSpPr>
            <a:xfrm>
              <a:off x="2850325" y="5105278"/>
              <a:ext cx="8668575" cy="956575"/>
              <a:chOff x="2850325" y="5105278"/>
              <a:chExt cx="8668575" cy="956575"/>
            </a:xfrm>
          </p:grpSpPr>
          <p:sp>
            <p:nvSpPr>
              <p:cNvPr id="58" name="Bullet4"/>
              <p:cNvSpPr/>
              <p:nvPr/>
            </p:nvSpPr>
            <p:spPr>
              <a:xfrm>
                <a:off x="2850325" y="5105278"/>
                <a:ext cx="8668575" cy="3848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lnSpcReduction="10000"/>
              </a:bodyPr>
              <a:lstStyle/>
              <a:p>
                <a:pPr>
                  <a:lnSpc>
                    <a:spcPct val="120000"/>
                  </a:lnSpc>
                </a:pPr>
                <a:r>
                  <a:rPr kumimoji="1" lang="zh-CN" altLang="en-US" b="1" dirty="0">
                    <a:solidFill>
                      <a:schemeClr val="tx1"/>
                    </a:solidFill>
                    <a:cs typeface="+mn-ea"/>
                    <a:sym typeface="+mn-lt"/>
                  </a:rPr>
                  <a:t>模型缓存与快速启动机制构建</a:t>
                </a:r>
                <a:endParaRPr lang="en-US" dirty="0"/>
              </a:p>
            </p:txBody>
          </p:sp>
          <p:sp>
            <p:nvSpPr>
              <p:cNvPr id="59" name="Text4"/>
              <p:cNvSpPr/>
              <p:nvPr/>
            </p:nvSpPr>
            <p:spPr>
              <a:xfrm>
                <a:off x="2850325" y="5490085"/>
                <a:ext cx="8668575" cy="5717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rmAutofit/>
              </a:bodyPr>
              <a:lstStyle/>
              <a:p>
                <a:pPr>
                  <a:lnSpc>
                    <a:spcPct val="120000"/>
                  </a:lnSpc>
                </a:pPr>
                <a:r>
                  <a:rPr kumimoji="1" lang="zh-CN" altLang="en-US" sz="1200" dirty="0">
                    <a:solidFill>
                      <a:schemeClr val="tx1"/>
                    </a:solidFill>
                    <a:cs typeface="+mn-ea"/>
                    <a:sym typeface="+mn-lt"/>
                  </a:rPr>
                  <a:t>利用Ollama的本地模型缓存功能，将已加载模型持久化存储于磁盘，避免重复下载与解析，实现服务重启后的秒级恢复与高可用性部署目标。</a:t>
                </a:r>
                <a:endParaRPr lang="en-US" dirty="0"/>
              </a:p>
            </p:txBody>
          </p:sp>
        </p:grpSp>
      </p:grpSp>
      <p:sp>
        <p:nvSpPr>
          <p:cNvPr id="2" name="标题 1"/>
          <p:cNvSpPr>
            <a:spLocks noGrp="1"/>
          </p:cNvSpPr>
          <p:nvPr>
            <p:ph type="title" hasCustomPrompt="1"/>
          </p:nvPr>
        </p:nvSpPr>
        <p:spPr/>
        <p:txBody>
          <a:bodyPr/>
          <a:lstStyle/>
          <a:p>
            <a:r>
              <a:rPr lang="zh-CN" altLang="en-US" dirty="0"/>
              <a:t>模型加载配置</a:t>
            </a:r>
            <a:endParaRPr lang="en-US" dirty="0"/>
          </a:p>
        </p:txBody>
      </p:sp>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49c7b609-29a9-4f07-aa9e-b05bc358bfe1.source.6.zh-Hans.pptx"/>
          <p:cNvGrpSpPr/>
          <p:nvPr/>
        </p:nvGrpSpPr>
        <p:grpSpPr>
          <a:xfrm>
            <a:off x="660400" y="1130300"/>
            <a:ext cx="10858500" cy="5003800"/>
            <a:chOff x="660400" y="1130300"/>
            <a:chExt cx="10858500" cy="5003800"/>
          </a:xfrm>
        </p:grpSpPr>
        <p:cxnSp>
          <p:nvCxnSpPr>
            <p:cNvPr id="3" name="S"/>
            <p:cNvCxnSpPr/>
            <p:nvPr/>
          </p:nvCxnSpPr>
          <p:spPr>
            <a:xfrm>
              <a:off x="2875141" y="1130300"/>
              <a:ext cx="5034419"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
            <p:cNvCxnSpPr/>
            <p:nvPr/>
          </p:nvCxnSpPr>
          <p:spPr>
            <a:xfrm flipV="1">
              <a:off x="2676602" y="1130300"/>
              <a:ext cx="198539" cy="20922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
            <p:cNvCxnSpPr/>
            <p:nvPr/>
          </p:nvCxnSpPr>
          <p:spPr>
            <a:xfrm>
              <a:off x="816448" y="1341166"/>
              <a:ext cx="186015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Oval 17"/>
            <p:cNvSpPr/>
            <p:nvPr/>
          </p:nvSpPr>
          <p:spPr>
            <a:xfrm>
              <a:off x="660400" y="1263142"/>
              <a:ext cx="156048" cy="156048"/>
            </a:xfrm>
            <a:prstGeom prst="rect">
              <a:avLst/>
            </a:prstGeom>
            <a:solidFill>
              <a:schemeClr val="accent1"/>
            </a:solidFill>
            <a:ln>
              <a:noFill/>
            </a:ln>
          </p:spPr>
          <p:txBody>
            <a:bodyPr spcFirstLastPara="1" wrap="square" lIns="68575" tIns="34275" rIns="68575" bIns="34275" anchor="ctr" anchorCtr="0">
              <a:noAutofit/>
            </a:bodyPr>
            <a:lstStyle/>
            <a:p>
              <a:pPr algn="ctr"/>
              <a:endParaRPr lang="en-US" sz="1200" dirty="0">
                <a:solidFill>
                  <a:srgbClr val="3F3F3F"/>
                </a:solidFill>
                <a:cs typeface="+mn-ea"/>
                <a:sym typeface="+mn-lt"/>
              </a:endParaRPr>
            </a:p>
          </p:txBody>
        </p:sp>
        <p:sp>
          <p:nvSpPr>
            <p:cNvPr id="68" name="PictureMisc1"/>
            <p:cNvSpPr/>
            <p:nvPr/>
          </p:nvSpPr>
          <p:spPr>
            <a:xfrm>
              <a:off x="8114765" y="1130300"/>
              <a:ext cx="3404135" cy="3706101"/>
            </a:xfrm>
            <a:custGeom>
              <a:avLst/>
              <a:gdLst>
                <a:gd name="connsiteX0" fmla="*/ 0 w 12192000"/>
                <a:gd name="connsiteY0" fmla="*/ 0 h 1299396"/>
                <a:gd name="connsiteX1" fmla="*/ 12192000 w 12192000"/>
                <a:gd name="connsiteY1" fmla="*/ 0 h 1299396"/>
                <a:gd name="connsiteX2" fmla="*/ 12192000 w 12192000"/>
                <a:gd name="connsiteY2" fmla="*/ 1299396 h 1299396"/>
                <a:gd name="connsiteX3" fmla="*/ 0 w 12192000"/>
                <a:gd name="connsiteY3" fmla="*/ 1299396 h 1299396"/>
              </a:gdLst>
              <a:ahLst/>
              <a:cxnLst>
                <a:cxn ang="0">
                  <a:pos x="connsiteX0" y="connsiteY0"/>
                </a:cxn>
                <a:cxn ang="0">
                  <a:pos x="connsiteX1" y="connsiteY1"/>
                </a:cxn>
                <a:cxn ang="0">
                  <a:pos x="connsiteX2" y="connsiteY2"/>
                </a:cxn>
                <a:cxn ang="0">
                  <a:pos x="connsiteX3" y="connsiteY3"/>
                </a:cxn>
              </a:cxnLst>
              <a:rect l="l" t="t" r="r" b="b"/>
              <a:pathLst>
                <a:path w="12192000" h="1299396">
                  <a:moveTo>
                    <a:pt x="0" y="0"/>
                  </a:moveTo>
                  <a:lnTo>
                    <a:pt x="12192000" y="0"/>
                  </a:lnTo>
                  <a:lnTo>
                    <a:pt x="12192000" y="1299396"/>
                  </a:lnTo>
                  <a:lnTo>
                    <a:pt x="0" y="1299396"/>
                  </a:lnTo>
                  <a:close/>
                </a:path>
              </a:pathLst>
            </a:custGeom>
            <a:blipFill dpi="0" rotWithShape="0">
              <a:blip r:embed="rId1"/>
              <a:srcRect/>
              <a:stretch>
                <a:fillRect l="-41321" r="-52363"/>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dirty="0">
                <a:cs typeface="+mn-ea"/>
                <a:sym typeface="+mn-lt"/>
              </a:endParaRPr>
            </a:p>
          </p:txBody>
        </p:sp>
        <p:sp>
          <p:nvSpPr>
            <p:cNvPr id="22" name="Title"/>
            <p:cNvSpPr/>
            <p:nvPr/>
          </p:nvSpPr>
          <p:spPr>
            <a:xfrm>
              <a:off x="8114765" y="4669916"/>
              <a:ext cx="3404135" cy="1464184"/>
            </a:xfrm>
            <a:prstGeom prst="rect">
              <a:avLst/>
            </a:prstGeom>
            <a:solidFill>
              <a:schemeClr val="accent1">
                <a:lumMod val="75000"/>
                <a:alpha val="95000"/>
              </a:schemeClr>
            </a:solidFill>
            <a:ln>
              <a:noFill/>
            </a:ln>
          </p:spPr>
          <p:txBody>
            <a:bodyPr spcFirstLastPara="1" wrap="square" lIns="91440" tIns="45720" rIns="91440" bIns="45720" anchor="ctr" anchorCtr="0">
              <a:noAutofit/>
            </a:bodyPr>
            <a:lstStyle/>
            <a:p>
              <a:r>
                <a:rPr lang="zh-CN" altLang="en-US" sz="2400" b="1" dirty="0">
                  <a:solidFill>
                    <a:srgbClr val="FFFFFF"/>
                  </a:solidFill>
                  <a:cs typeface="+mn-ea"/>
                  <a:sym typeface="+mn-lt"/>
                </a:rPr>
                <a:t>OpenWebUI的定制化配置与功能扩展</a:t>
              </a:r>
              <a:endParaRPr lang="en-US" dirty="0"/>
            </a:p>
          </p:txBody>
        </p:sp>
        <p:grpSp>
          <p:nvGrpSpPr>
            <p:cNvPr id="9" name="组合 8"/>
            <p:cNvGrpSpPr/>
            <p:nvPr/>
          </p:nvGrpSpPr>
          <p:grpSpPr>
            <a:xfrm>
              <a:off x="660400" y="1615450"/>
              <a:ext cx="3557537" cy="1436783"/>
              <a:chOff x="660400" y="1615450"/>
              <a:chExt cx="3557537" cy="1436783"/>
            </a:xfrm>
          </p:grpSpPr>
          <p:sp>
            <p:nvSpPr>
              <p:cNvPr id="4" name="Bullet1"/>
              <p:cNvSpPr txBox="1"/>
              <p:nvPr/>
            </p:nvSpPr>
            <p:spPr>
              <a:xfrm>
                <a:off x="660400" y="1615450"/>
                <a:ext cx="3557537" cy="423848"/>
              </a:xfrm>
              <a:prstGeom prst="rect">
                <a:avLst/>
              </a:prstGeom>
              <a:noFill/>
              <a:ln>
                <a:noFill/>
              </a:ln>
            </p:spPr>
            <p:txBody>
              <a:bodyPr wrap="square" lIns="91440" tIns="45720" rIns="91440" bIns="45720" anchor="ctr"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b="1" i="0" u="none" strike="noStrike" kern="1200" cap="none" spc="0" normalizeH="0" baseline="0" noProof="0" dirty="0">
                    <a:ln>
                      <a:noFill/>
                    </a:ln>
                    <a:effectLst/>
                    <a:uLnTx/>
                    <a:uFillTx/>
                    <a:cs typeface="+mn-ea"/>
                    <a:sym typeface="+mn-lt"/>
                  </a:rPr>
                  <a:t>OpenWebUI基础环境搭建</a:t>
                </a:r>
                <a:endParaRPr lang="en-US" dirty="0"/>
              </a:p>
            </p:txBody>
          </p:sp>
          <p:sp>
            <p:nvSpPr>
              <p:cNvPr id="5" name="Text1"/>
              <p:cNvSpPr txBox="1"/>
              <p:nvPr/>
            </p:nvSpPr>
            <p:spPr>
              <a:xfrm>
                <a:off x="660400" y="2039296"/>
                <a:ext cx="3557537" cy="1012937"/>
              </a:xfrm>
              <a:prstGeom prst="rect">
                <a:avLst/>
              </a:prstGeom>
              <a:noFill/>
              <a:ln>
                <a:noFill/>
              </a:ln>
            </p:spPr>
            <p:txBody>
              <a:bodyPr wrap="square" lIns="91440" tIns="45720" rIns="91440" bIns="45720" anchor="t"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i="0" u="none" strike="noStrike" kern="1200" cap="none" spc="0" normalizeH="0" baseline="0" noProof="0" dirty="0">
                    <a:ln>
                      <a:noFill/>
                    </a:ln>
                    <a:effectLst/>
                    <a:uLnTx/>
                    <a:uFillTx/>
                    <a:cs typeface="+mn-ea"/>
                    <a:sym typeface="+mn-lt"/>
                  </a:rPr>
                  <a:t>部署OpenWebUI前需配置Python运行环境并安装依赖库，结合Docker容器化技术实现服务隔离与快速部署，确保图形界面与本地模型服务之间的稳定通信与高效协同。</a:t>
                </a:r>
                <a:endParaRPr lang="en-US" dirty="0"/>
              </a:p>
            </p:txBody>
          </p:sp>
        </p:grpSp>
        <p:grpSp>
          <p:nvGrpSpPr>
            <p:cNvPr id="10" name="组合 9"/>
            <p:cNvGrpSpPr/>
            <p:nvPr/>
          </p:nvGrpSpPr>
          <p:grpSpPr>
            <a:xfrm>
              <a:off x="660400" y="3156383"/>
              <a:ext cx="3557537" cy="1436783"/>
              <a:chOff x="660400" y="3156383"/>
              <a:chExt cx="3557537" cy="1436783"/>
            </a:xfrm>
          </p:grpSpPr>
          <p:sp>
            <p:nvSpPr>
              <p:cNvPr id="11" name="Bullet2"/>
              <p:cNvSpPr txBox="1"/>
              <p:nvPr/>
            </p:nvSpPr>
            <p:spPr>
              <a:xfrm>
                <a:off x="660400" y="3156383"/>
                <a:ext cx="3557537" cy="423848"/>
              </a:xfrm>
              <a:prstGeom prst="rect">
                <a:avLst/>
              </a:prstGeom>
              <a:noFill/>
              <a:ln>
                <a:noFill/>
              </a:ln>
            </p:spPr>
            <p:txBody>
              <a:bodyPr wrap="square" lIns="91440" tIns="45720" rIns="91440" bIns="45720" anchor="ctr"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b="1" i="0" u="none" strike="noStrike" kern="1200" cap="none" spc="0" normalizeH="0" baseline="0" noProof="0" dirty="0">
                    <a:ln>
                      <a:noFill/>
                    </a:ln>
                    <a:effectLst/>
                    <a:uLnTx/>
                    <a:uFillTx/>
                    <a:cs typeface="+mn-ea"/>
                    <a:sym typeface="+mn-lt"/>
                  </a:rPr>
                  <a:t>界面主题与交互逻辑定制</a:t>
                </a:r>
                <a:endParaRPr lang="en-US" dirty="0"/>
              </a:p>
            </p:txBody>
          </p:sp>
          <p:sp>
            <p:nvSpPr>
              <p:cNvPr id="12" name="Text2"/>
              <p:cNvSpPr txBox="1"/>
              <p:nvPr/>
            </p:nvSpPr>
            <p:spPr>
              <a:xfrm>
                <a:off x="660400" y="3580229"/>
                <a:ext cx="3557537" cy="1012937"/>
              </a:xfrm>
              <a:prstGeom prst="rect">
                <a:avLst/>
              </a:prstGeom>
              <a:noFill/>
              <a:ln>
                <a:noFill/>
              </a:ln>
            </p:spPr>
            <p:txBody>
              <a:bodyPr wrap="square" lIns="91440" tIns="45720" rIns="91440" bIns="45720" anchor="t"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i="0" u="none" strike="noStrike" kern="1200" cap="none" spc="0" normalizeH="0" baseline="0" noProof="0" dirty="0">
                    <a:ln>
                      <a:noFill/>
                    </a:ln>
                    <a:effectLst/>
                    <a:uLnTx/>
                    <a:uFillTx/>
                    <a:cs typeface="+mn-ea"/>
                    <a:sym typeface="+mn-lt"/>
                  </a:rPr>
                  <a:t>根据用户使用习惯调整OpenWebUI的视觉风格与布局结构，优化对话窗口、输入框及历史记录展示方式，提升操作直观性与整体交互体验的一致性。</a:t>
                </a:r>
                <a:endParaRPr lang="en-US" dirty="0"/>
              </a:p>
            </p:txBody>
          </p:sp>
        </p:grpSp>
        <p:grpSp>
          <p:nvGrpSpPr>
            <p:cNvPr id="13" name="组合 12"/>
            <p:cNvGrpSpPr/>
            <p:nvPr/>
          </p:nvGrpSpPr>
          <p:grpSpPr>
            <a:xfrm>
              <a:off x="660400" y="4697317"/>
              <a:ext cx="3557537" cy="1436783"/>
              <a:chOff x="660400" y="4697317"/>
              <a:chExt cx="3557537" cy="1436783"/>
            </a:xfrm>
          </p:grpSpPr>
          <p:sp>
            <p:nvSpPr>
              <p:cNvPr id="14" name="Bullet3"/>
              <p:cNvSpPr txBox="1"/>
              <p:nvPr/>
            </p:nvSpPr>
            <p:spPr>
              <a:xfrm>
                <a:off x="660400" y="4697317"/>
                <a:ext cx="3557537" cy="423848"/>
              </a:xfrm>
              <a:prstGeom prst="rect">
                <a:avLst/>
              </a:prstGeom>
              <a:noFill/>
              <a:ln>
                <a:noFill/>
              </a:ln>
            </p:spPr>
            <p:txBody>
              <a:bodyPr wrap="square" lIns="91440" tIns="45720" rIns="91440" bIns="45720" anchor="ctr"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b="1" i="0" u="none" strike="noStrike" kern="1200" cap="none" spc="0" normalizeH="0" baseline="0" noProof="0" dirty="0">
                    <a:ln>
                      <a:noFill/>
                    </a:ln>
                    <a:effectLst/>
                    <a:uLnTx/>
                    <a:uFillTx/>
                    <a:cs typeface="+mn-ea"/>
                    <a:sym typeface="+mn-lt"/>
                  </a:rPr>
                  <a:t>多模态输入支持功能扩展</a:t>
                </a:r>
                <a:endParaRPr lang="en-US" dirty="0"/>
              </a:p>
            </p:txBody>
          </p:sp>
          <p:sp>
            <p:nvSpPr>
              <p:cNvPr id="16" name="Text3"/>
              <p:cNvSpPr txBox="1"/>
              <p:nvPr/>
            </p:nvSpPr>
            <p:spPr>
              <a:xfrm>
                <a:off x="660400" y="5121163"/>
                <a:ext cx="3557537" cy="1012937"/>
              </a:xfrm>
              <a:prstGeom prst="rect">
                <a:avLst/>
              </a:prstGeom>
              <a:noFill/>
              <a:ln>
                <a:noFill/>
              </a:ln>
            </p:spPr>
            <p:txBody>
              <a:bodyPr wrap="square" lIns="91440" tIns="45720" rIns="91440" bIns="45720" anchor="t"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i="0" u="none" strike="noStrike" kern="1200" cap="none" spc="0" normalizeH="0" baseline="0" noProof="0" dirty="0">
                    <a:ln>
                      <a:noFill/>
                    </a:ln>
                    <a:effectLst/>
                    <a:uLnTx/>
                    <a:uFillTx/>
                    <a:cs typeface="+mn-ea"/>
                    <a:sym typeface="+mn-lt"/>
                  </a:rPr>
                  <a:t>在OpenWebUI中集成文本以外的输入形式，如文件上传解析与结构化数据识别，增强系统对多样化用户请求的适应能力，满足复杂场景下的交互需求。</a:t>
                </a:r>
                <a:endParaRPr lang="en-US" dirty="0"/>
              </a:p>
            </p:txBody>
          </p:sp>
        </p:grpSp>
        <p:grpSp>
          <p:nvGrpSpPr>
            <p:cNvPr id="15" name="组合 14"/>
            <p:cNvGrpSpPr/>
            <p:nvPr/>
          </p:nvGrpSpPr>
          <p:grpSpPr>
            <a:xfrm>
              <a:off x="4387583" y="1615450"/>
              <a:ext cx="3557537" cy="1436783"/>
              <a:chOff x="4387583" y="1615450"/>
              <a:chExt cx="3557537" cy="1436783"/>
            </a:xfrm>
          </p:grpSpPr>
          <p:sp>
            <p:nvSpPr>
              <p:cNvPr id="41" name="Bullet4"/>
              <p:cNvSpPr txBox="1"/>
              <p:nvPr/>
            </p:nvSpPr>
            <p:spPr>
              <a:xfrm>
                <a:off x="4387583" y="1615450"/>
                <a:ext cx="3557537" cy="423848"/>
              </a:xfrm>
              <a:prstGeom prst="rect">
                <a:avLst/>
              </a:prstGeom>
              <a:noFill/>
              <a:ln>
                <a:noFill/>
              </a:ln>
            </p:spPr>
            <p:txBody>
              <a:bodyPr wrap="square" lIns="91440" tIns="45720" rIns="91440" bIns="45720" anchor="ctr"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b="1" i="0" u="none" strike="noStrike" kern="1200" cap="none" spc="0" normalizeH="0" baseline="0" noProof="0" dirty="0">
                    <a:ln>
                      <a:noFill/>
                    </a:ln>
                    <a:effectLst/>
                    <a:uLnTx/>
                    <a:uFillTx/>
                    <a:cs typeface="+mn-ea"/>
                    <a:sym typeface="+mn-lt"/>
                  </a:rPr>
                  <a:t>用户权限管理模块嵌入</a:t>
                </a:r>
                <a:endParaRPr lang="en-US" dirty="0"/>
              </a:p>
            </p:txBody>
          </p:sp>
          <p:sp>
            <p:nvSpPr>
              <p:cNvPr id="42" name="Text4"/>
              <p:cNvSpPr txBox="1"/>
              <p:nvPr/>
            </p:nvSpPr>
            <p:spPr>
              <a:xfrm>
                <a:off x="4387583" y="2039296"/>
                <a:ext cx="3557537" cy="1012937"/>
              </a:xfrm>
              <a:prstGeom prst="rect">
                <a:avLst/>
              </a:prstGeom>
              <a:noFill/>
              <a:ln>
                <a:noFill/>
              </a:ln>
            </p:spPr>
            <p:txBody>
              <a:bodyPr wrap="square" lIns="91440" tIns="45720" rIns="91440" bIns="45720" anchor="t"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i="0" u="none" strike="noStrike" kern="1200" cap="none" spc="0" normalizeH="0" baseline="0" noProof="0" dirty="0">
                    <a:ln>
                      <a:noFill/>
                    </a:ln>
                    <a:effectLst/>
                    <a:uLnTx/>
                    <a:uFillTx/>
                    <a:cs typeface="+mn-ea"/>
                    <a:sym typeface="+mn-lt"/>
                  </a:rPr>
                  <a:t>引入身份认证机制，在图形界面中实现多用户登录与权限分级控制，保障本地部署环境下的数据安全与会话独立性，适用于企业内部分级应用场景。</a:t>
                </a:r>
                <a:endParaRPr lang="en-US" dirty="0"/>
              </a:p>
            </p:txBody>
          </p:sp>
        </p:grpSp>
        <p:grpSp>
          <p:nvGrpSpPr>
            <p:cNvPr id="17" name="组合 16"/>
            <p:cNvGrpSpPr/>
            <p:nvPr/>
          </p:nvGrpSpPr>
          <p:grpSpPr>
            <a:xfrm>
              <a:off x="4387583" y="3156383"/>
              <a:ext cx="3557537" cy="1436783"/>
              <a:chOff x="4387583" y="3156383"/>
              <a:chExt cx="3557537" cy="1436783"/>
            </a:xfrm>
          </p:grpSpPr>
          <p:sp>
            <p:nvSpPr>
              <p:cNvPr id="39" name="Bullet5"/>
              <p:cNvSpPr txBox="1"/>
              <p:nvPr/>
            </p:nvSpPr>
            <p:spPr>
              <a:xfrm>
                <a:off x="4387583" y="3156383"/>
                <a:ext cx="3557537" cy="423848"/>
              </a:xfrm>
              <a:prstGeom prst="rect">
                <a:avLst/>
              </a:prstGeom>
              <a:noFill/>
              <a:ln>
                <a:noFill/>
              </a:ln>
            </p:spPr>
            <p:txBody>
              <a:bodyPr wrap="square" lIns="91440" tIns="45720" rIns="91440" bIns="45720" anchor="ctr"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b="1" i="0" u="none" strike="noStrike" kern="1200" cap="none" spc="0" normalizeH="0" baseline="0" noProof="0" dirty="0">
                    <a:ln>
                      <a:noFill/>
                    </a:ln>
                    <a:effectLst/>
                    <a:uLnTx/>
                    <a:uFillTx/>
                    <a:cs typeface="+mn-ea"/>
                    <a:sym typeface="+mn-lt"/>
                  </a:rPr>
                  <a:t>对话历史持久化存储配置</a:t>
                </a:r>
                <a:endParaRPr lang="en-US" dirty="0"/>
              </a:p>
            </p:txBody>
          </p:sp>
          <p:sp>
            <p:nvSpPr>
              <p:cNvPr id="40" name="Text5"/>
              <p:cNvSpPr txBox="1"/>
              <p:nvPr/>
            </p:nvSpPr>
            <p:spPr>
              <a:xfrm>
                <a:off x="4387583" y="3580229"/>
                <a:ext cx="3557537" cy="1012937"/>
              </a:xfrm>
              <a:prstGeom prst="rect">
                <a:avLst/>
              </a:prstGeom>
              <a:noFill/>
              <a:ln>
                <a:noFill/>
              </a:ln>
            </p:spPr>
            <p:txBody>
              <a:bodyPr wrap="square" lIns="91440" tIns="45720" rIns="91440" bIns="45720" anchor="t"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i="0" u="none" strike="noStrike" kern="1200" cap="none" spc="0" normalizeH="0" baseline="0" noProof="0" dirty="0">
                    <a:ln>
                      <a:noFill/>
                    </a:ln>
                    <a:effectLst/>
                    <a:uLnTx/>
                    <a:uFillTx/>
                    <a:cs typeface="+mn-ea"/>
                    <a:sym typeface="+mn-lt"/>
                  </a:rPr>
                  <a:t>将OpenWebUI的聊天记录保存至本地数据库，支持按时间、会话主题进行检索与导出，便于后续分析用户行为模式并为系统优化提供数据支撑。</a:t>
                </a:r>
                <a:endParaRPr lang="en-US" dirty="0"/>
              </a:p>
            </p:txBody>
          </p:sp>
        </p:grpSp>
        <p:grpSp>
          <p:nvGrpSpPr>
            <p:cNvPr id="20" name="组合 19"/>
            <p:cNvGrpSpPr/>
            <p:nvPr/>
          </p:nvGrpSpPr>
          <p:grpSpPr>
            <a:xfrm>
              <a:off x="4387583" y="4697317"/>
              <a:ext cx="3557537" cy="1436783"/>
              <a:chOff x="4387583" y="4697317"/>
              <a:chExt cx="3557537" cy="1436783"/>
            </a:xfrm>
          </p:grpSpPr>
          <p:sp>
            <p:nvSpPr>
              <p:cNvPr id="37" name="Bullet6"/>
              <p:cNvSpPr txBox="1"/>
              <p:nvPr/>
            </p:nvSpPr>
            <p:spPr>
              <a:xfrm>
                <a:off x="4387583" y="4697317"/>
                <a:ext cx="3557537" cy="423848"/>
              </a:xfrm>
              <a:prstGeom prst="rect">
                <a:avLst/>
              </a:prstGeom>
              <a:noFill/>
              <a:ln>
                <a:noFill/>
              </a:ln>
            </p:spPr>
            <p:txBody>
              <a:bodyPr wrap="square" lIns="91440" tIns="45720" rIns="91440" bIns="45720" anchor="ctr"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b="1" i="0" u="none" strike="noStrike" kern="1200" cap="none" spc="0" normalizeH="0" baseline="0" noProof="0" dirty="0">
                    <a:ln>
                      <a:noFill/>
                    </a:ln>
                    <a:effectLst/>
                    <a:uLnTx/>
                    <a:uFillTx/>
                    <a:cs typeface="+mn-ea"/>
                    <a:sym typeface="+mn-lt"/>
                  </a:rPr>
                  <a:t>插件化功能接口开发集成</a:t>
                </a:r>
                <a:endParaRPr lang="en-US" dirty="0"/>
              </a:p>
            </p:txBody>
          </p:sp>
          <p:sp>
            <p:nvSpPr>
              <p:cNvPr id="38" name="Text6"/>
              <p:cNvSpPr txBox="1"/>
              <p:nvPr/>
            </p:nvSpPr>
            <p:spPr>
              <a:xfrm>
                <a:off x="4387583" y="5121163"/>
                <a:ext cx="3557537" cy="1012937"/>
              </a:xfrm>
              <a:prstGeom prst="rect">
                <a:avLst/>
              </a:prstGeom>
              <a:noFill/>
              <a:ln>
                <a:noFill/>
              </a:ln>
            </p:spPr>
            <p:txBody>
              <a:bodyPr wrap="square" lIns="91440" tIns="45720" rIns="91440" bIns="45720" anchor="t"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i="0" u="none" strike="noStrike" kern="1200" cap="none" spc="0" normalizeH="0" baseline="0" noProof="0" dirty="0">
                    <a:ln>
                      <a:noFill/>
                    </a:ln>
                    <a:effectLst/>
                    <a:uLnTx/>
                    <a:uFillTx/>
                    <a:cs typeface="+mn-ea"/>
                    <a:sym typeface="+mn-lt"/>
                  </a:rPr>
                  <a:t>基于OpenWebUI提供的扩展接口开发自定义插件，连接外部知识库或工具链，实现联网搜索、代码执行等增强功能，显著提升本地NLP系统的实用性与灵活性。</a:t>
                </a:r>
                <a:endParaRPr lang="en-US" dirty="0"/>
              </a:p>
            </p:txBody>
          </p:sp>
        </p:grpSp>
      </p:grpSp>
      <p:sp>
        <p:nvSpPr>
          <p:cNvPr id="2" name="标题 1"/>
          <p:cNvSpPr>
            <a:spLocks noGrp="1"/>
          </p:cNvSpPr>
          <p:nvPr>
            <p:ph type="title" hasCustomPrompt="1"/>
          </p:nvPr>
        </p:nvSpPr>
        <p:spPr/>
        <p:txBody>
          <a:bodyPr/>
          <a:lstStyle/>
          <a:p>
            <a:r>
              <a:rPr lang="zh-CN" altLang="en-US" dirty="0"/>
              <a:t>图形化界面集成</a:t>
            </a:r>
            <a:endParaRPr lang="en-US" dirty="0"/>
          </a:p>
        </p:txBody>
      </p:sp>
    </p:spTree>
    <p:custDataLst>
      <p:tags r:id="rId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c1fa31bf-c774-4f30-891b-131b75b7f5de.source.4.zh-Hans.pptx"/>
          <p:cNvGrpSpPr/>
          <p:nvPr/>
        </p:nvGrpSpPr>
        <p:grpSpPr>
          <a:xfrm>
            <a:off x="0" y="1130301"/>
            <a:ext cx="12192000" cy="5003799"/>
            <a:chOff x="0" y="1130301"/>
            <a:chExt cx="12192000" cy="5003799"/>
          </a:xfrm>
        </p:grpSpPr>
        <p:cxnSp>
          <p:nvCxnSpPr>
            <p:cNvPr id="11" name="S"/>
            <p:cNvCxnSpPr>
              <a:endCxn id="39" idx="1"/>
            </p:cNvCxnSpPr>
            <p:nvPr/>
          </p:nvCxnSpPr>
          <p:spPr>
            <a:xfrm>
              <a:off x="0" y="4100436"/>
              <a:ext cx="2088745"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8" name="S"/>
            <p:cNvCxnSpPr>
              <a:stCxn id="78" idx="3"/>
            </p:cNvCxnSpPr>
            <p:nvPr/>
          </p:nvCxnSpPr>
          <p:spPr>
            <a:xfrm>
              <a:off x="10283864" y="4100436"/>
              <a:ext cx="1908136"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3" name="S"/>
            <p:cNvCxnSpPr>
              <a:stCxn id="39" idx="3"/>
              <a:endCxn id="76" idx="1"/>
            </p:cNvCxnSpPr>
            <p:nvPr/>
          </p:nvCxnSpPr>
          <p:spPr>
            <a:xfrm>
              <a:off x="3229262" y="4100436"/>
              <a:ext cx="121192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6" name="S"/>
            <p:cNvCxnSpPr>
              <a:stCxn id="76" idx="3"/>
              <a:endCxn id="77" idx="1"/>
            </p:cNvCxnSpPr>
            <p:nvPr/>
          </p:nvCxnSpPr>
          <p:spPr>
            <a:xfrm>
              <a:off x="5581699" y="4100436"/>
              <a:ext cx="120816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9" name="S"/>
            <p:cNvCxnSpPr>
              <a:stCxn id="77" idx="3"/>
              <a:endCxn id="78" idx="1"/>
            </p:cNvCxnSpPr>
            <p:nvPr/>
          </p:nvCxnSpPr>
          <p:spPr>
            <a:xfrm>
              <a:off x="7930380" y="4100436"/>
              <a:ext cx="1212967"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C"/>
            <p:cNvSpPr/>
            <p:nvPr/>
          </p:nvSpPr>
          <p:spPr>
            <a:xfrm flipH="1">
              <a:off x="5238633" y="4572002"/>
              <a:ext cx="4052592" cy="1562098"/>
            </a:xfrm>
            <a:prstGeom prst="rect">
              <a:avLst/>
            </a:prstGeom>
            <a:noFill/>
            <a:ln w="12700">
              <a:solidFill>
                <a:schemeClr val="accent1"/>
              </a:solidFill>
              <a:round/>
            </a:ln>
          </p:spPr>
          <p:txBody>
            <a:bodyPr wrap="square" lIns="91440" tIns="45720" rIns="91440" bIns="45720" anchor="ctr">
              <a:normAutofit/>
            </a:bodyPr>
            <a:lstStyle/>
            <a:p>
              <a:pPr algn="ctr"/>
              <a:endParaRPr lang="en-US" b="1" dirty="0">
                <a:cs typeface="+mn-ea"/>
              </a:endParaRPr>
            </a:p>
          </p:txBody>
        </p:sp>
        <p:sp>
          <p:nvSpPr>
            <p:cNvPr id="7" name="Title"/>
            <p:cNvSpPr txBox="1"/>
            <p:nvPr/>
          </p:nvSpPr>
          <p:spPr>
            <a:xfrm flipH="1">
              <a:off x="660399" y="1130301"/>
              <a:ext cx="10858500" cy="713519"/>
            </a:xfrm>
            <a:prstGeom prst="rect">
              <a:avLst/>
            </a:prstGeom>
            <a:noFill/>
          </p:spPr>
          <p:txBody>
            <a:bodyPr vert="horz" wrap="square" lIns="91440" tIns="45720" rIns="91440" bIns="45720" rtlCol="0" anchor="ctr">
              <a:normAutofit/>
            </a:bodyPr>
            <a:lstStyle/>
            <a:p>
              <a:r>
                <a:rPr lang="zh-CN" altLang="en-US" sz="2400" b="1" dirty="0">
                  <a:cs typeface="+mn-ea"/>
                  <a:sym typeface="+mn-lt"/>
                </a:rPr>
                <a:t>响应速度与准确率的多维度评估</a:t>
              </a:r>
              <a:endParaRPr lang="en-US" dirty="0"/>
            </a:p>
          </p:txBody>
        </p:sp>
        <p:grpSp>
          <p:nvGrpSpPr>
            <p:cNvPr id="2" name="组合 1"/>
            <p:cNvGrpSpPr/>
            <p:nvPr/>
          </p:nvGrpSpPr>
          <p:grpSpPr>
            <a:xfrm>
              <a:off x="660399" y="3910052"/>
              <a:ext cx="3806825" cy="2165811"/>
              <a:chOff x="660399" y="3910052"/>
              <a:chExt cx="3806825" cy="2165811"/>
            </a:xfrm>
          </p:grpSpPr>
          <p:sp>
            <p:nvSpPr>
              <p:cNvPr id="39" name="Number1"/>
              <p:cNvSpPr/>
              <p:nvPr/>
            </p:nvSpPr>
            <p:spPr>
              <a:xfrm>
                <a:off x="1898361" y="3910052"/>
                <a:ext cx="1330901" cy="380767"/>
              </a:xfrm>
              <a:prstGeom prst="chevron">
                <a:avLst/>
              </a:prstGeom>
              <a:noFill/>
              <a:ln w="12700">
                <a:solidFill>
                  <a:schemeClr val="accent1"/>
                </a:solidFill>
                <a:round/>
              </a:ln>
            </p:spPr>
            <p:txBody>
              <a:bodyPr wrap="square" lIns="91440" tIns="45720" rIns="91440" bIns="45720" anchor="ctr">
                <a:normAutofit/>
              </a:bodyPr>
              <a:lstStyle/>
              <a:p>
                <a:pPr algn="ctr"/>
                <a:r>
                  <a:rPr lang="en-US" altLang="zh-CN" b="1" dirty="0">
                    <a:cs typeface="+mn-ea"/>
                  </a:rPr>
                  <a:t>1</a:t>
                </a:r>
                <a:endParaRPr lang="zh-CN" altLang="en-US" b="1" dirty="0">
                  <a:cs typeface="+mn-ea"/>
                </a:endParaRPr>
              </a:p>
            </p:txBody>
          </p:sp>
          <p:sp>
            <p:nvSpPr>
              <p:cNvPr id="114" name="Bullet1"/>
              <p:cNvSpPr txBox="1"/>
              <p:nvPr/>
            </p:nvSpPr>
            <p:spPr>
              <a:xfrm>
                <a:off x="660399" y="4630239"/>
                <a:ext cx="3806825" cy="562907"/>
              </a:xfrm>
              <a:prstGeom prst="rect">
                <a:avLst/>
              </a:prstGeom>
              <a:noFill/>
            </p:spPr>
            <p:txBody>
              <a:bodyPr wrap="square" lIns="91440" tIns="45720" rIns="91440" bIns="45720" rtlCol="0" anchor="t" anchorCtr="0">
                <a:normAutofit/>
              </a:bodyPr>
              <a:lstStyle/>
              <a:p>
                <a:pPr>
                  <a:lnSpc>
                    <a:spcPct val="120000"/>
                  </a:lnSpc>
                </a:pPr>
                <a:r>
                  <a:rPr lang="zh-CN" altLang="en-US" b="1" dirty="0">
                    <a:latin typeface="Arial" panose="020B0604020202020204" pitchFamily="34" charset="0"/>
                    <a:ea typeface="微软雅黑" panose="020B0503020204020204" pitchFamily="34" charset="-122"/>
                    <a:cs typeface="+mn-ea"/>
                    <a:sym typeface="Arial" panose="020B0604020202020204" pitchFamily="34" charset="0"/>
                  </a:rPr>
                  <a:t>响应速度基准测试</a:t>
                </a:r>
                <a:endParaRPr lang="en-US" dirty="0"/>
              </a:p>
            </p:txBody>
          </p:sp>
          <p:sp>
            <p:nvSpPr>
              <p:cNvPr id="115" name="Text1"/>
              <p:cNvSpPr txBox="1"/>
              <p:nvPr/>
            </p:nvSpPr>
            <p:spPr>
              <a:xfrm>
                <a:off x="665383" y="5193146"/>
                <a:ext cx="3799565" cy="882717"/>
              </a:xfrm>
              <a:prstGeom prst="rect">
                <a:avLst/>
              </a:prstGeom>
              <a:noFill/>
            </p:spPr>
            <p:txBody>
              <a:bodyPr wrap="square" lIns="91440" tIns="45720" rIns="91440" bIns="45720" rtlCol="0">
                <a:normAutofit/>
              </a:bodyPr>
              <a:lstStyle/>
              <a:p>
                <a:pPr>
                  <a:lnSpc>
                    <a:spcPct val="120000"/>
                  </a:lnSpc>
                </a:pPr>
                <a:r>
                  <a:rPr lang="zh-CN" altLang="en-US" sz="1200" dirty="0">
                    <a:latin typeface="Arial" panose="020B0604020202020204" pitchFamily="34" charset="0"/>
                    <a:ea typeface="微软雅黑" panose="020B0503020204020204" pitchFamily="34" charset="-122"/>
                    <a:cs typeface="+mn-ea"/>
                    <a:sym typeface="Arial" panose="020B0604020202020204" pitchFamily="34" charset="0"/>
                  </a:rPr>
                  <a:t>通过模拟不同并发请求量对系统进行压力测试，记录平均响应时延与吞吐量，评估模型在高负载环境下的性能稳定性，确保满足实际业务场景的实时性需求。</a:t>
                </a:r>
                <a:endParaRPr lang="en-US" dirty="0"/>
              </a:p>
            </p:txBody>
          </p:sp>
        </p:grpSp>
        <p:grpSp>
          <p:nvGrpSpPr>
            <p:cNvPr id="3" name="组合 2"/>
            <p:cNvGrpSpPr/>
            <p:nvPr/>
          </p:nvGrpSpPr>
          <p:grpSpPr>
            <a:xfrm>
              <a:off x="3010958" y="2125008"/>
              <a:ext cx="3806825" cy="2165811"/>
              <a:chOff x="3010958" y="2125008"/>
              <a:chExt cx="3806825" cy="2165811"/>
            </a:xfrm>
          </p:grpSpPr>
          <p:sp>
            <p:nvSpPr>
              <p:cNvPr id="76" name="Number2"/>
              <p:cNvSpPr/>
              <p:nvPr/>
            </p:nvSpPr>
            <p:spPr>
              <a:xfrm>
                <a:off x="4250798" y="3910052"/>
                <a:ext cx="1330901" cy="380767"/>
              </a:xfrm>
              <a:prstGeom prst="chevron">
                <a:avLst/>
              </a:prstGeom>
              <a:noFill/>
              <a:ln w="12700">
                <a:solidFill>
                  <a:schemeClr val="accent1"/>
                </a:solidFill>
                <a:round/>
              </a:ln>
            </p:spPr>
            <p:txBody>
              <a:bodyPr wrap="square" lIns="91440" tIns="45720" rIns="91440" bIns="45720" anchor="ctr">
                <a:normAutofit/>
              </a:bodyPr>
              <a:lstStyle/>
              <a:p>
                <a:pPr algn="ctr"/>
                <a:r>
                  <a:rPr lang="en-US" altLang="zh-CN" b="1" dirty="0">
                    <a:cs typeface="+mn-ea"/>
                  </a:rPr>
                  <a:t>2</a:t>
                </a:r>
                <a:endParaRPr lang="zh-CN" altLang="en-US" b="1" dirty="0">
                  <a:cs typeface="+mn-ea"/>
                </a:endParaRPr>
              </a:p>
            </p:txBody>
          </p:sp>
          <p:sp>
            <p:nvSpPr>
              <p:cNvPr id="121" name="Bullet2"/>
              <p:cNvSpPr txBox="1"/>
              <p:nvPr/>
            </p:nvSpPr>
            <p:spPr>
              <a:xfrm>
                <a:off x="3010958" y="2125008"/>
                <a:ext cx="3806825" cy="562907"/>
              </a:xfrm>
              <a:prstGeom prst="rect">
                <a:avLst/>
              </a:prstGeom>
              <a:noFill/>
            </p:spPr>
            <p:txBody>
              <a:bodyPr wrap="square" lIns="91440" tIns="45720" rIns="91440" bIns="45720" rtlCol="0" anchor="t" anchorCtr="0">
                <a:normAutofit/>
              </a:bodyPr>
              <a:lstStyle/>
              <a:p>
                <a:pPr>
                  <a:lnSpc>
                    <a:spcPct val="120000"/>
                  </a:lnSpc>
                </a:pPr>
                <a:r>
                  <a:rPr lang="zh-CN" altLang="en-US" b="1" dirty="0">
                    <a:latin typeface="Arial" panose="020B0604020202020204" pitchFamily="34" charset="0"/>
                    <a:ea typeface="微软雅黑" panose="020B0503020204020204" pitchFamily="34" charset="-122"/>
                    <a:cs typeface="+mn-ea"/>
                    <a:sym typeface="Arial" panose="020B0604020202020204" pitchFamily="34" charset="0"/>
                  </a:rPr>
                  <a:t>端到端准确率验证方法</a:t>
                </a:r>
                <a:endParaRPr lang="en-US" dirty="0"/>
              </a:p>
            </p:txBody>
          </p:sp>
          <p:sp>
            <p:nvSpPr>
              <p:cNvPr id="122" name="Text2"/>
              <p:cNvSpPr txBox="1"/>
              <p:nvPr/>
            </p:nvSpPr>
            <p:spPr>
              <a:xfrm>
                <a:off x="3016466" y="2687915"/>
                <a:ext cx="3799565" cy="882717"/>
              </a:xfrm>
              <a:prstGeom prst="rect">
                <a:avLst/>
              </a:prstGeom>
              <a:noFill/>
            </p:spPr>
            <p:txBody>
              <a:bodyPr wrap="square" lIns="91440" tIns="45720" rIns="91440" bIns="45720" rtlCol="0">
                <a:normAutofit/>
              </a:bodyPr>
              <a:lstStyle/>
              <a:p>
                <a:pPr>
                  <a:lnSpc>
                    <a:spcPct val="120000"/>
                  </a:lnSpc>
                </a:pPr>
                <a:r>
                  <a:rPr lang="zh-CN" altLang="en-US" sz="1200" dirty="0">
                    <a:latin typeface="Arial" panose="020B0604020202020204" pitchFamily="34" charset="0"/>
                    <a:ea typeface="微软雅黑" panose="020B0503020204020204" pitchFamily="34" charset="-122"/>
                    <a:cs typeface="+mn-ea"/>
                    <a:sym typeface="Arial" panose="020B0604020202020204" pitchFamily="34" charset="0"/>
                  </a:rPr>
                  <a:t>构建覆盖多种语义类型和句式结构的测试语料库，对比系统输出结果与标准答案的一致性，采用精确匹配与语义相似度相结合的方式量化识别与生成的准确性水平。</a:t>
                </a:r>
                <a:endParaRPr lang="en-US" dirty="0"/>
              </a:p>
            </p:txBody>
          </p:sp>
        </p:grpSp>
        <p:grpSp>
          <p:nvGrpSpPr>
            <p:cNvPr id="4" name="组合 3"/>
            <p:cNvGrpSpPr/>
            <p:nvPr/>
          </p:nvGrpSpPr>
          <p:grpSpPr>
            <a:xfrm>
              <a:off x="5361517" y="3910052"/>
              <a:ext cx="3806825" cy="2165811"/>
              <a:chOff x="5361517" y="3910052"/>
              <a:chExt cx="3806825" cy="2165811"/>
            </a:xfrm>
          </p:grpSpPr>
          <p:sp>
            <p:nvSpPr>
              <p:cNvPr id="126" name="Bullet3"/>
              <p:cNvSpPr txBox="1"/>
              <p:nvPr/>
            </p:nvSpPr>
            <p:spPr>
              <a:xfrm>
                <a:off x="5361517" y="4630239"/>
                <a:ext cx="3806825" cy="562907"/>
              </a:xfrm>
              <a:prstGeom prst="rect">
                <a:avLst/>
              </a:prstGeom>
              <a:noFill/>
            </p:spPr>
            <p:txBody>
              <a:bodyPr wrap="square" lIns="91440" tIns="45720" rIns="91440" bIns="45720" rtlCol="0" anchor="t" anchorCtr="0">
                <a:normAutofit/>
              </a:bodyPr>
              <a:lstStyle/>
              <a:p>
                <a:pPr>
                  <a:lnSpc>
                    <a:spcPct val="120000"/>
                  </a:lnSpc>
                </a:pPr>
                <a:r>
                  <a:rPr lang="zh-CN" altLang="en-US" b="1" dirty="0">
                    <a:latin typeface="Arial" panose="020B0604020202020204" pitchFamily="34" charset="0"/>
                    <a:ea typeface="微软雅黑" panose="020B0503020204020204" pitchFamily="34" charset="-122"/>
                    <a:cs typeface="+mn-ea"/>
                    <a:sym typeface="Arial" panose="020B0604020202020204" pitchFamily="34" charset="0"/>
                  </a:rPr>
                  <a:t>多轮对话连贯性评估</a:t>
                </a:r>
                <a:endParaRPr lang="en-US" dirty="0"/>
              </a:p>
            </p:txBody>
          </p:sp>
          <p:sp>
            <p:nvSpPr>
              <p:cNvPr id="127" name="Text3"/>
              <p:cNvSpPr txBox="1"/>
              <p:nvPr/>
            </p:nvSpPr>
            <p:spPr>
              <a:xfrm>
                <a:off x="5367549" y="5193146"/>
                <a:ext cx="3799565" cy="882717"/>
              </a:xfrm>
              <a:prstGeom prst="rect">
                <a:avLst/>
              </a:prstGeom>
              <a:noFill/>
            </p:spPr>
            <p:txBody>
              <a:bodyPr wrap="square" lIns="91440" tIns="45720" rIns="91440" bIns="45720" rtlCol="0">
                <a:normAutofit/>
              </a:bodyPr>
              <a:lstStyle/>
              <a:p>
                <a:pPr>
                  <a:lnSpc>
                    <a:spcPct val="120000"/>
                  </a:lnSpc>
                </a:pPr>
                <a:r>
                  <a:rPr lang="zh-CN" altLang="en-US" sz="1200" dirty="0">
                    <a:latin typeface="Arial" panose="020B0604020202020204" pitchFamily="34" charset="0"/>
                    <a:ea typeface="微软雅黑" panose="020B0503020204020204" pitchFamily="34" charset="-122"/>
                    <a:cs typeface="+mn-ea"/>
                    <a:sym typeface="Arial" panose="020B0604020202020204" pitchFamily="34" charset="0"/>
                  </a:rPr>
                  <a:t>设计包含上下文依赖的对话测试用例，检验系统在连续交互中对意图识别和状态追踪的能力，确保语境理解准确、回复逻辑一致且无信息丢失现象。</a:t>
                </a:r>
                <a:endParaRPr lang="en-US" dirty="0"/>
              </a:p>
            </p:txBody>
          </p:sp>
          <p:sp>
            <p:nvSpPr>
              <p:cNvPr id="77" name="Number3"/>
              <p:cNvSpPr/>
              <p:nvPr/>
            </p:nvSpPr>
            <p:spPr>
              <a:xfrm>
                <a:off x="6599479" y="3910052"/>
                <a:ext cx="1330901" cy="380767"/>
              </a:xfrm>
              <a:prstGeom prst="chevron">
                <a:avLst/>
              </a:prstGeom>
              <a:solidFill>
                <a:schemeClr val="accent1">
                  <a:lumMod val="75000"/>
                  <a:alpha val="95000"/>
                </a:schemeClr>
              </a:solidFill>
              <a:ln>
                <a:noFill/>
              </a:ln>
            </p:spPr>
            <p:txBody>
              <a:bodyPr spcFirstLastPara="1" wrap="none" lIns="91440" tIns="45720" rIns="91440" bIns="45720" anchor="ctr" anchorCtr="0">
                <a:noAutofit/>
              </a:bodyPr>
              <a:lstStyle/>
              <a:p>
                <a:pPr algn="ctr"/>
                <a:r>
                  <a:rPr lang="en-US" altLang="zh-CN" b="1" dirty="0">
                    <a:solidFill>
                      <a:srgbClr val="FFFFFF"/>
                    </a:solidFill>
                    <a:cs typeface="+mn-ea"/>
                  </a:rPr>
                  <a:t>3</a:t>
                </a:r>
                <a:endParaRPr lang="zh-CN" altLang="en-US" b="1" dirty="0">
                  <a:solidFill>
                    <a:srgbClr val="FFFFFF"/>
                  </a:solidFill>
                  <a:cs typeface="+mn-ea"/>
                </a:endParaRPr>
              </a:p>
            </p:txBody>
          </p:sp>
        </p:grpSp>
        <p:grpSp>
          <p:nvGrpSpPr>
            <p:cNvPr id="5" name="组合 4"/>
            <p:cNvGrpSpPr/>
            <p:nvPr/>
          </p:nvGrpSpPr>
          <p:grpSpPr>
            <a:xfrm>
              <a:off x="7712075" y="2125008"/>
              <a:ext cx="3806825" cy="2165811"/>
              <a:chOff x="7712075" y="2125008"/>
              <a:chExt cx="3806825" cy="2165811"/>
            </a:xfrm>
          </p:grpSpPr>
          <p:sp>
            <p:nvSpPr>
              <p:cNvPr id="78" name="Number4"/>
              <p:cNvSpPr/>
              <p:nvPr/>
            </p:nvSpPr>
            <p:spPr>
              <a:xfrm>
                <a:off x="8952963" y="3910052"/>
                <a:ext cx="1330901" cy="380767"/>
              </a:xfrm>
              <a:prstGeom prst="chevron">
                <a:avLst/>
              </a:prstGeom>
              <a:noFill/>
              <a:ln w="12700">
                <a:solidFill>
                  <a:schemeClr val="accent1"/>
                </a:solidFill>
                <a:round/>
              </a:ln>
            </p:spPr>
            <p:txBody>
              <a:bodyPr wrap="square" lIns="91440" tIns="45720" rIns="91440" bIns="45720" anchor="ctr">
                <a:normAutofit/>
              </a:bodyPr>
              <a:lstStyle/>
              <a:p>
                <a:pPr algn="ctr"/>
                <a:r>
                  <a:rPr lang="en-US" altLang="zh-CN" b="1" dirty="0">
                    <a:cs typeface="+mn-ea"/>
                  </a:rPr>
                  <a:t>4</a:t>
                </a:r>
                <a:endParaRPr lang="zh-CN" altLang="en-US" b="1" dirty="0">
                  <a:cs typeface="+mn-ea"/>
                </a:endParaRPr>
              </a:p>
            </p:txBody>
          </p:sp>
          <p:sp>
            <p:nvSpPr>
              <p:cNvPr id="131" name="Bullet4"/>
              <p:cNvSpPr txBox="1"/>
              <p:nvPr/>
            </p:nvSpPr>
            <p:spPr>
              <a:xfrm>
                <a:off x="7712075" y="2125008"/>
                <a:ext cx="3806825" cy="562907"/>
              </a:xfrm>
              <a:prstGeom prst="rect">
                <a:avLst/>
              </a:prstGeom>
              <a:noFill/>
            </p:spPr>
            <p:txBody>
              <a:bodyPr wrap="square" lIns="91440" tIns="45720" rIns="91440" bIns="45720" rtlCol="0" anchor="t" anchorCtr="0">
                <a:normAutofit/>
              </a:bodyPr>
              <a:lstStyle/>
              <a:p>
                <a:pPr>
                  <a:lnSpc>
                    <a:spcPct val="120000"/>
                  </a:lnSpc>
                </a:pPr>
                <a:r>
                  <a:rPr lang="zh-CN" altLang="en-US" b="1" dirty="0">
                    <a:latin typeface="Arial" panose="020B0604020202020204" pitchFamily="34" charset="0"/>
                    <a:ea typeface="微软雅黑" panose="020B0503020204020204" pitchFamily="34" charset="-122"/>
                    <a:cs typeface="+mn-ea"/>
                    <a:sym typeface="Arial" panose="020B0604020202020204" pitchFamily="34" charset="0"/>
                  </a:rPr>
                  <a:t>实际场景适应性验证</a:t>
                </a:r>
                <a:endParaRPr lang="en-US" dirty="0"/>
              </a:p>
            </p:txBody>
          </p:sp>
          <p:sp>
            <p:nvSpPr>
              <p:cNvPr id="132" name="Text4"/>
              <p:cNvSpPr txBox="1"/>
              <p:nvPr/>
            </p:nvSpPr>
            <p:spPr>
              <a:xfrm>
                <a:off x="7718631" y="2687915"/>
                <a:ext cx="3799565" cy="882717"/>
              </a:xfrm>
              <a:prstGeom prst="rect">
                <a:avLst/>
              </a:prstGeom>
              <a:noFill/>
            </p:spPr>
            <p:txBody>
              <a:bodyPr wrap="square" lIns="91440" tIns="45720" rIns="91440" bIns="45720" rtlCol="0">
                <a:normAutofit/>
              </a:bodyPr>
              <a:lstStyle/>
              <a:p>
                <a:pPr>
                  <a:lnSpc>
                    <a:spcPct val="120000"/>
                  </a:lnSpc>
                </a:pPr>
                <a:r>
                  <a:rPr lang="zh-CN" altLang="en-US" sz="1200" dirty="0">
                    <a:latin typeface="Arial" panose="020B0604020202020204" pitchFamily="34" charset="0"/>
                    <a:ea typeface="微软雅黑" panose="020B0503020204020204" pitchFamily="34" charset="-122"/>
                    <a:cs typeface="+mn-ea"/>
                    <a:sym typeface="Arial" panose="020B0604020202020204" pitchFamily="34" charset="0"/>
                  </a:rPr>
                  <a:t>在真实部署环境中引入多样化用户输入，包括口语化表达、错别字及模糊提问，测试系统鲁棒性与容错能力，验证其在复杂语言环境中的实用表现效果。</a:t>
                </a:r>
                <a:endParaRPr lang="en-US" dirty="0"/>
              </a:p>
            </p:txBody>
          </p:sp>
        </p:grpSp>
      </p:grpSp>
      <p:sp>
        <p:nvSpPr>
          <p:cNvPr id="8" name="标题 7"/>
          <p:cNvSpPr>
            <a:spLocks noGrp="1"/>
          </p:cNvSpPr>
          <p:nvPr>
            <p:ph type="title" hasCustomPrompt="1"/>
          </p:nvPr>
        </p:nvSpPr>
        <p:spPr/>
        <p:txBody>
          <a:bodyPr/>
          <a:lstStyle/>
          <a:p>
            <a:r>
              <a:rPr lang="zh-CN" altLang="en-US" dirty="0"/>
              <a:t>系统测试验证</a:t>
            </a:r>
            <a:endParaRPr lang="en-US" dirty="0"/>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hasCustomPrompt="1"/>
          </p:nvPr>
        </p:nvSpPr>
        <p:spPr/>
        <p:txBody>
          <a:bodyPr/>
          <a:lstStyle/>
          <a:p>
            <a:r>
              <a:rPr lang="zh-CN" altLang="en-US" dirty="0"/>
              <a:t>系统功能与性能表现</a:t>
            </a:r>
            <a:endParaRPr lang="en-US" dirty="0"/>
          </a:p>
        </p:txBody>
      </p:sp>
      <p:sp>
        <p:nvSpPr>
          <p:cNvPr id="25" name="文本占位符 24"/>
          <p:cNvSpPr>
            <a:spLocks noGrp="1"/>
          </p:cNvSpPr>
          <p:nvPr>
            <p:ph type="body" sz="quarter" idx="1" hasCustomPrompt="1"/>
          </p:nvPr>
        </p:nvSpPr>
        <p:spPr/>
        <p:txBody>
          <a:bodyPr/>
          <a:lstStyle/>
          <a:p>
            <a:r>
              <a:rPr lang="zh-CN" altLang="en-US" dirty="0"/>
              <a:t>展示部署成果与实际应用效果</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a04b3406-e1c9-4259-a603-57122c08fe3c.source.6.zh-Hans.pptx"/>
          <p:cNvGrpSpPr/>
          <p:nvPr>
            <p:custDataLst>
              <p:tags r:id="rId1"/>
            </p:custDataLst>
          </p:nvPr>
        </p:nvGrpSpPr>
        <p:grpSpPr>
          <a:xfrm>
            <a:off x="660399" y="1130301"/>
            <a:ext cx="10858501" cy="5003799"/>
            <a:chOff x="660399" y="1130301"/>
            <a:chExt cx="10858501" cy="5003799"/>
          </a:xfrm>
        </p:grpSpPr>
        <p:sp>
          <p:nvSpPr>
            <p:cNvPr id="6" name="矩形: 圆角 5"/>
            <p:cNvSpPr/>
            <p:nvPr/>
          </p:nvSpPr>
          <p:spPr>
            <a:xfrm>
              <a:off x="860120" y="1682885"/>
              <a:ext cx="3876980" cy="45719"/>
            </a:xfrm>
            <a:prstGeom prst="roundRect">
              <a:avLst>
                <a:gd name="adj" fmla="val 0"/>
              </a:avLst>
            </a:prstGeom>
            <a:gradFill flip="none" rotWithShape="1">
              <a:gsLst>
                <a:gs pos="0">
                  <a:schemeClr val="accent1">
                    <a:alpha val="50000"/>
                  </a:schemeClr>
                </a:gs>
                <a:gs pos="100000">
                  <a:schemeClr val="accent1">
                    <a:alpha val="1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cs typeface="+mn-ea"/>
                <a:sym typeface="+mn-lt"/>
              </a:endParaRPr>
            </a:p>
          </p:txBody>
        </p:sp>
        <p:sp>
          <p:nvSpPr>
            <p:cNvPr id="7" name="Re"/>
            <p:cNvSpPr/>
            <p:nvPr/>
          </p:nvSpPr>
          <p:spPr>
            <a:xfrm>
              <a:off x="762423" y="1682885"/>
              <a:ext cx="1495143" cy="45719"/>
            </a:xfrm>
            <a:prstGeom prst="roundRect">
              <a:avLst>
                <a:gd name="adj" fmla="val 0"/>
              </a:avLst>
            </a:prstGeom>
            <a:solidFill>
              <a:schemeClr val="accent1"/>
            </a:solidFill>
            <a:ln>
              <a:noFill/>
            </a:ln>
          </p:spPr>
          <p:txBody>
            <a:bodyPr spcFirstLastPara="1" wrap="square" lIns="68575" tIns="34275" rIns="68575" bIns="34275" anchor="ctr" anchorCtr="0">
              <a:normAutofit fontScale="25000" lnSpcReduction="20000"/>
            </a:bodyPr>
            <a:lstStyle/>
            <a:p>
              <a:pPr algn="ctr"/>
              <a:endParaRPr lang="en-US" sz="2400" b="1" dirty="0">
                <a:solidFill>
                  <a:srgbClr val="FFFFFF"/>
                </a:solidFill>
                <a:cs typeface="+mn-ea"/>
                <a:sym typeface="+mn-lt"/>
              </a:endParaRPr>
            </a:p>
          </p:txBody>
        </p:sp>
        <p:sp>
          <p:nvSpPr>
            <p:cNvPr id="2" name="Title"/>
            <p:cNvSpPr txBox="1"/>
            <p:nvPr/>
          </p:nvSpPr>
          <p:spPr>
            <a:xfrm>
              <a:off x="660399" y="1130301"/>
              <a:ext cx="10858500" cy="601980"/>
            </a:xfrm>
            <a:prstGeom prst="rect">
              <a:avLst/>
            </a:prstGeom>
            <a:noFill/>
          </p:spPr>
          <p:txBody>
            <a:bodyPr vert="horz" wrap="square" lIns="91440" tIns="45720" rIns="91440" bIns="45720" rtlCol="0" anchor="ctr">
              <a:normAutofit/>
            </a:bodyPr>
            <a:lstStyle/>
            <a:p>
              <a:r>
                <a:rPr lang="zh-CN" altLang="en-US" sz="2400" b="1" dirty="0">
                  <a:cs typeface="+mn-ea"/>
                  <a:sym typeface="+mn-lt"/>
                </a:rPr>
                <a:t>[插入界面截图位置]</a:t>
              </a:r>
              <a:endParaRPr lang="en-US" dirty="0"/>
            </a:p>
          </p:txBody>
        </p:sp>
        <p:grpSp>
          <p:nvGrpSpPr>
            <p:cNvPr id="8" name="组合 7"/>
            <p:cNvGrpSpPr/>
            <p:nvPr/>
          </p:nvGrpSpPr>
          <p:grpSpPr>
            <a:xfrm>
              <a:off x="660400" y="1916838"/>
              <a:ext cx="3522133" cy="2042226"/>
              <a:chOff x="660400" y="1916838"/>
              <a:chExt cx="3522133" cy="2042226"/>
            </a:xfrm>
          </p:grpSpPr>
          <p:sp>
            <p:nvSpPr>
              <p:cNvPr id="3" name="ComponentBackground1"/>
              <p:cNvSpPr/>
              <p:nvPr>
                <p:custDataLst>
                  <p:tags r:id="rId2"/>
                </p:custDataLst>
              </p:nvPr>
            </p:nvSpPr>
            <p:spPr>
              <a:xfrm flipH="1">
                <a:off x="660400" y="1916838"/>
                <a:ext cx="3522133" cy="2042226"/>
              </a:xfrm>
              <a:prstGeom prst="rect">
                <a:avLst/>
              </a:prstGeom>
              <a:noFill/>
              <a:ln w="12700">
                <a:solidFill>
                  <a:schemeClr val="accent1"/>
                </a:solidFill>
                <a:round/>
              </a:ln>
            </p:spPr>
            <p:txBody>
              <a:bodyPr wrap="square" lIns="91440" tIns="45720" rIns="91440" bIns="45720" anchor="ctr">
                <a:normAutofit/>
              </a:bodyPr>
              <a:lstStyle/>
              <a:p>
                <a:pPr algn="ctr"/>
                <a:endParaRPr lang="en-US" altLang="zh-CN" dirty="0">
                  <a:cs typeface="+mn-ea"/>
                  <a:sym typeface="+mn-lt"/>
                </a:endParaRPr>
              </a:p>
            </p:txBody>
          </p:sp>
          <p:sp>
            <p:nvSpPr>
              <p:cNvPr id="4" name="Bullet1"/>
              <p:cNvSpPr txBox="1"/>
              <p:nvPr>
                <p:custDataLst>
                  <p:tags r:id="rId3"/>
                </p:custDataLst>
              </p:nvPr>
            </p:nvSpPr>
            <p:spPr>
              <a:xfrm>
                <a:off x="728703" y="2015114"/>
                <a:ext cx="3385527" cy="667761"/>
              </a:xfrm>
              <a:prstGeom prst="rect">
                <a:avLst/>
              </a:prstGeom>
              <a:noFill/>
              <a:ln>
                <a:noFill/>
              </a:ln>
            </p:spPr>
            <p:txBody>
              <a:bodyPr wrap="square" lIns="91440" tIns="45720" rIns="91440" bIns="45720" anchor="t"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b="1" i="0" u="none" strike="noStrike" kern="1200" cap="none" spc="0" normalizeH="0" baseline="0" noProof="0" dirty="0">
                    <a:ln>
                      <a:noFill/>
                    </a:ln>
                    <a:effectLst/>
                    <a:uLnTx/>
                    <a:uFillTx/>
                    <a:cs typeface="+mn-ea"/>
                    <a:sym typeface="+mn-lt"/>
                  </a:rPr>
                  <a:t>系统登录与身份验证界面</a:t>
                </a:r>
                <a:endParaRPr lang="en-US" dirty="0"/>
              </a:p>
            </p:txBody>
          </p:sp>
          <p:sp>
            <p:nvSpPr>
              <p:cNvPr id="5" name="Text1"/>
              <p:cNvSpPr txBox="1"/>
              <p:nvPr>
                <p:custDataLst>
                  <p:tags r:id="rId4"/>
                </p:custDataLst>
              </p:nvPr>
            </p:nvSpPr>
            <p:spPr>
              <a:xfrm>
                <a:off x="728703" y="2682875"/>
                <a:ext cx="3385527" cy="1177913"/>
              </a:xfrm>
              <a:prstGeom prst="rect">
                <a:avLst/>
              </a:prstGeom>
              <a:noFill/>
              <a:ln>
                <a:noFill/>
              </a:ln>
            </p:spPr>
            <p:txBody>
              <a:bodyPr wrap="square" lIns="91440" tIns="45720" rIns="91440" bIns="45720" anchor="t"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i="0" u="none" strike="noStrike" kern="1200" cap="none" spc="0" normalizeH="0" baseline="0" noProof="0" dirty="0">
                    <a:ln>
                      <a:noFill/>
                    </a:ln>
                    <a:effectLst/>
                    <a:uLnTx/>
                    <a:uFillTx/>
                    <a:cs typeface="+mn-ea"/>
                    <a:sym typeface="+mn-lt"/>
                  </a:rPr>
                  <a:t>界面展示用户登录模块，包含账号输入框、密码掩码框及验证码识别功能，支持本地化身份校验与多角色权限区分，确保系统访问的安全性与操作合规性。</a:t>
                </a:r>
                <a:endParaRPr lang="en-US" dirty="0"/>
              </a:p>
            </p:txBody>
          </p:sp>
        </p:grpSp>
        <p:grpSp>
          <p:nvGrpSpPr>
            <p:cNvPr id="9" name="组合 8"/>
            <p:cNvGrpSpPr/>
            <p:nvPr/>
          </p:nvGrpSpPr>
          <p:grpSpPr>
            <a:xfrm>
              <a:off x="4328583" y="1916838"/>
              <a:ext cx="3522133" cy="2042226"/>
              <a:chOff x="4328583" y="1916838"/>
              <a:chExt cx="3522133" cy="2042226"/>
            </a:xfrm>
          </p:grpSpPr>
          <p:sp>
            <p:nvSpPr>
              <p:cNvPr id="50" name="ComponentBackground2"/>
              <p:cNvSpPr/>
              <p:nvPr>
                <p:custDataLst>
                  <p:tags r:id="rId5"/>
                </p:custDataLst>
              </p:nvPr>
            </p:nvSpPr>
            <p:spPr>
              <a:xfrm flipH="1">
                <a:off x="4328583" y="1916838"/>
                <a:ext cx="3522133" cy="2042226"/>
              </a:xfrm>
              <a:prstGeom prst="rect">
                <a:avLst/>
              </a:prstGeom>
              <a:solidFill>
                <a:schemeClr val="tx1">
                  <a:alpha val="8000"/>
                </a:schemeClr>
              </a:solidFill>
              <a:ln>
                <a:noFill/>
              </a:ln>
            </p:spPr>
            <p:txBody>
              <a:bodyPr spcFirstLastPara="1" wrap="square" lIns="91440" tIns="45720" rIns="91440" bIns="45720" anchor="ctr" anchorCtr="0">
                <a:normAutofit/>
              </a:bodyPr>
              <a:lstStyle/>
              <a:p>
                <a:endParaRPr lang="en-US" altLang="zh-CN" sz="2400" b="1" dirty="0">
                  <a:solidFill>
                    <a:srgbClr val="FFFFFF"/>
                  </a:solidFill>
                  <a:cs typeface="+mn-ea"/>
                  <a:sym typeface="+mn-lt"/>
                </a:endParaRPr>
              </a:p>
            </p:txBody>
          </p:sp>
          <p:sp>
            <p:nvSpPr>
              <p:cNvPr id="52" name="Bullet2"/>
              <p:cNvSpPr txBox="1"/>
              <p:nvPr>
                <p:custDataLst>
                  <p:tags r:id="rId6"/>
                </p:custDataLst>
              </p:nvPr>
            </p:nvSpPr>
            <p:spPr>
              <a:xfrm>
                <a:off x="4396886" y="2015114"/>
                <a:ext cx="3385527" cy="667761"/>
              </a:xfrm>
              <a:prstGeom prst="rect">
                <a:avLst/>
              </a:prstGeom>
              <a:noFill/>
              <a:ln>
                <a:noFill/>
              </a:ln>
            </p:spPr>
            <p:txBody>
              <a:bodyPr wrap="square" lIns="91440" tIns="45720" rIns="91440" bIns="45720" anchor="t"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b="1" i="0" u="none" strike="noStrike" kern="1200" cap="none" spc="0" normalizeH="0" baseline="0" noProof="0" dirty="0">
                    <a:ln>
                      <a:noFill/>
                    </a:ln>
                    <a:effectLst/>
                    <a:uLnTx/>
                    <a:uFillTx/>
                    <a:cs typeface="+mn-ea"/>
                    <a:sym typeface="+mn-lt"/>
                  </a:rPr>
                  <a:t>主交互面板布局设计</a:t>
                </a:r>
                <a:endParaRPr lang="en-US" dirty="0"/>
              </a:p>
            </p:txBody>
          </p:sp>
          <p:sp>
            <p:nvSpPr>
              <p:cNvPr id="53" name="Text2"/>
              <p:cNvSpPr txBox="1"/>
              <p:nvPr>
                <p:custDataLst>
                  <p:tags r:id="rId7"/>
                </p:custDataLst>
              </p:nvPr>
            </p:nvSpPr>
            <p:spPr>
              <a:xfrm>
                <a:off x="4396886" y="2682875"/>
                <a:ext cx="3385527" cy="1177913"/>
              </a:xfrm>
              <a:prstGeom prst="rect">
                <a:avLst/>
              </a:prstGeom>
              <a:noFill/>
              <a:ln>
                <a:noFill/>
              </a:ln>
            </p:spPr>
            <p:txBody>
              <a:bodyPr wrap="square" lIns="91440" tIns="45720" rIns="91440" bIns="45720" anchor="t"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i="0" u="none" strike="noStrike" kern="1200" cap="none" spc="0" normalizeH="0" baseline="0" noProof="0" dirty="0">
                    <a:ln>
                      <a:noFill/>
                    </a:ln>
                    <a:effectLst/>
                    <a:uLnTx/>
                    <a:uFillTx/>
                    <a:cs typeface="+mn-ea"/>
                    <a:sym typeface="+mn-lt"/>
                  </a:rPr>
                  <a:t>主界面采用简洁直观的布局，左侧为功能导航栏，中部显示当前操作区域，右侧集成实时响应状态提示，整体风格适配本地化使用习惯，提升操作效率。</a:t>
                </a:r>
                <a:endParaRPr lang="en-US" dirty="0"/>
              </a:p>
            </p:txBody>
          </p:sp>
        </p:grpSp>
        <p:grpSp>
          <p:nvGrpSpPr>
            <p:cNvPr id="10" name="组合 9"/>
            <p:cNvGrpSpPr/>
            <p:nvPr/>
          </p:nvGrpSpPr>
          <p:grpSpPr>
            <a:xfrm>
              <a:off x="7996767" y="1916838"/>
              <a:ext cx="3522133" cy="2042226"/>
              <a:chOff x="7996767" y="1916838"/>
              <a:chExt cx="3522133" cy="2042226"/>
            </a:xfrm>
          </p:grpSpPr>
          <p:sp>
            <p:nvSpPr>
              <p:cNvPr id="61" name="ComponentBackground3"/>
              <p:cNvSpPr/>
              <p:nvPr>
                <p:custDataLst>
                  <p:tags r:id="rId8"/>
                </p:custDataLst>
              </p:nvPr>
            </p:nvSpPr>
            <p:spPr>
              <a:xfrm flipH="1">
                <a:off x="7996767" y="1916838"/>
                <a:ext cx="3522133" cy="2042226"/>
              </a:xfrm>
              <a:prstGeom prst="rect">
                <a:avLst/>
              </a:prstGeom>
              <a:solidFill>
                <a:schemeClr val="tx1">
                  <a:alpha val="8000"/>
                </a:schemeClr>
              </a:solidFill>
              <a:ln>
                <a:noFill/>
              </a:ln>
            </p:spPr>
            <p:txBody>
              <a:bodyPr spcFirstLastPara="1" wrap="square" lIns="91440" tIns="45720" rIns="91440" bIns="45720" anchor="ctr" anchorCtr="0">
                <a:normAutofit/>
              </a:bodyPr>
              <a:lstStyle/>
              <a:p>
                <a:endParaRPr lang="en-US" altLang="zh-CN" sz="2400" b="1" dirty="0">
                  <a:solidFill>
                    <a:srgbClr val="FFFFFF"/>
                  </a:solidFill>
                  <a:cs typeface="+mn-ea"/>
                  <a:sym typeface="+mn-lt"/>
                </a:endParaRPr>
              </a:p>
            </p:txBody>
          </p:sp>
          <p:sp>
            <p:nvSpPr>
              <p:cNvPr id="62" name="Bullet3"/>
              <p:cNvSpPr txBox="1"/>
              <p:nvPr>
                <p:custDataLst>
                  <p:tags r:id="rId9"/>
                </p:custDataLst>
              </p:nvPr>
            </p:nvSpPr>
            <p:spPr>
              <a:xfrm>
                <a:off x="8065070" y="2015114"/>
                <a:ext cx="3385527" cy="667761"/>
              </a:xfrm>
              <a:prstGeom prst="rect">
                <a:avLst/>
              </a:prstGeom>
              <a:noFill/>
              <a:ln>
                <a:noFill/>
              </a:ln>
            </p:spPr>
            <p:txBody>
              <a:bodyPr wrap="square" lIns="91440" tIns="45720" rIns="91440" bIns="45720" anchor="t"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b="1" i="0" u="none" strike="noStrike" kern="1200" cap="none" spc="0" normalizeH="0" baseline="0" noProof="0" dirty="0">
                    <a:ln>
                      <a:noFill/>
                    </a:ln>
                    <a:effectLst/>
                    <a:uLnTx/>
                    <a:uFillTx/>
                    <a:cs typeface="+mn-ea"/>
                    <a:sym typeface="+mn-lt"/>
                  </a:rPr>
                  <a:t>自然语言输入与解析过程</a:t>
                </a:r>
                <a:endParaRPr lang="en-US" dirty="0"/>
              </a:p>
            </p:txBody>
          </p:sp>
          <p:sp>
            <p:nvSpPr>
              <p:cNvPr id="63" name="Text3"/>
              <p:cNvSpPr txBox="1"/>
              <p:nvPr>
                <p:custDataLst>
                  <p:tags r:id="rId10"/>
                </p:custDataLst>
              </p:nvPr>
            </p:nvSpPr>
            <p:spPr>
              <a:xfrm>
                <a:off x="8065070" y="2682875"/>
                <a:ext cx="3385527" cy="1177913"/>
              </a:xfrm>
              <a:prstGeom prst="rect">
                <a:avLst/>
              </a:prstGeom>
              <a:noFill/>
              <a:ln>
                <a:noFill/>
              </a:ln>
            </p:spPr>
            <p:txBody>
              <a:bodyPr wrap="square" lIns="91440" tIns="45720" rIns="91440" bIns="45720" anchor="t"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i="0" u="none" strike="noStrike" kern="1200" cap="none" spc="0" normalizeH="0" baseline="0" noProof="0" dirty="0">
                    <a:ln>
                      <a:noFill/>
                    </a:ln>
                    <a:effectLst/>
                    <a:uLnTx/>
                    <a:uFillTx/>
                    <a:cs typeface="+mn-ea"/>
                    <a:sym typeface="+mn-lt"/>
                  </a:rPr>
                  <a:t>用户可在输入框中以中文自然语句发起指令，系统即时高亮关键词并进行意图识别，通过本地模型完成语义解析，无需联网即可反馈处理进度与结果。</a:t>
                </a:r>
                <a:endParaRPr lang="en-US" dirty="0"/>
              </a:p>
            </p:txBody>
          </p:sp>
        </p:grpSp>
        <p:grpSp>
          <p:nvGrpSpPr>
            <p:cNvPr id="11" name="组合 10"/>
            <p:cNvGrpSpPr/>
            <p:nvPr/>
          </p:nvGrpSpPr>
          <p:grpSpPr>
            <a:xfrm>
              <a:off x="660400" y="4091874"/>
              <a:ext cx="3522133" cy="2042226"/>
              <a:chOff x="660400" y="4091874"/>
              <a:chExt cx="3522133" cy="2042226"/>
            </a:xfrm>
          </p:grpSpPr>
          <p:sp>
            <p:nvSpPr>
              <p:cNvPr id="75" name="ComponentBackground4"/>
              <p:cNvSpPr/>
              <p:nvPr>
                <p:custDataLst>
                  <p:tags r:id="rId11"/>
                </p:custDataLst>
              </p:nvPr>
            </p:nvSpPr>
            <p:spPr>
              <a:xfrm flipH="1">
                <a:off x="660400" y="4091874"/>
                <a:ext cx="3522133" cy="2042226"/>
              </a:xfrm>
              <a:prstGeom prst="rect">
                <a:avLst/>
              </a:prstGeom>
              <a:solidFill>
                <a:schemeClr val="tx1">
                  <a:alpha val="8000"/>
                </a:schemeClr>
              </a:solidFill>
              <a:ln>
                <a:noFill/>
              </a:ln>
            </p:spPr>
            <p:txBody>
              <a:bodyPr spcFirstLastPara="1" wrap="square" lIns="91440" tIns="45720" rIns="91440" bIns="45720" anchor="ctr" anchorCtr="0">
                <a:normAutofit/>
              </a:bodyPr>
              <a:lstStyle/>
              <a:p>
                <a:endParaRPr lang="en-US" altLang="zh-CN" sz="2400" b="1" dirty="0">
                  <a:solidFill>
                    <a:srgbClr val="FFFFFF"/>
                  </a:solidFill>
                  <a:cs typeface="+mn-ea"/>
                  <a:sym typeface="+mn-lt"/>
                </a:endParaRPr>
              </a:p>
            </p:txBody>
          </p:sp>
          <p:sp>
            <p:nvSpPr>
              <p:cNvPr id="76" name="Bullet4"/>
              <p:cNvSpPr txBox="1"/>
              <p:nvPr>
                <p:custDataLst>
                  <p:tags r:id="rId12"/>
                </p:custDataLst>
              </p:nvPr>
            </p:nvSpPr>
            <p:spPr>
              <a:xfrm>
                <a:off x="728703" y="4190150"/>
                <a:ext cx="3385527" cy="667761"/>
              </a:xfrm>
              <a:prstGeom prst="rect">
                <a:avLst/>
              </a:prstGeom>
              <a:noFill/>
              <a:ln>
                <a:noFill/>
              </a:ln>
            </p:spPr>
            <p:txBody>
              <a:bodyPr wrap="square" lIns="91440" tIns="45720" rIns="91440" bIns="45720" anchor="t"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b="1" i="0" u="none" strike="noStrike" kern="1200" cap="none" spc="0" normalizeH="0" baseline="0" noProof="0" dirty="0">
                    <a:ln>
                      <a:noFill/>
                    </a:ln>
                    <a:effectLst/>
                    <a:uLnTx/>
                    <a:uFillTx/>
                    <a:cs typeface="+mn-ea"/>
                    <a:sym typeface="+mn-lt"/>
                  </a:rPr>
                  <a:t>多轮对话可视化呈现</a:t>
                </a:r>
                <a:endParaRPr lang="en-US" dirty="0"/>
              </a:p>
            </p:txBody>
          </p:sp>
          <p:sp>
            <p:nvSpPr>
              <p:cNvPr id="77" name="Text4"/>
              <p:cNvSpPr txBox="1"/>
              <p:nvPr>
                <p:custDataLst>
                  <p:tags r:id="rId13"/>
                </p:custDataLst>
              </p:nvPr>
            </p:nvSpPr>
            <p:spPr>
              <a:xfrm>
                <a:off x="728703" y="4857911"/>
                <a:ext cx="3385527" cy="1177913"/>
              </a:xfrm>
              <a:prstGeom prst="rect">
                <a:avLst/>
              </a:prstGeom>
              <a:noFill/>
              <a:ln>
                <a:noFill/>
              </a:ln>
            </p:spPr>
            <p:txBody>
              <a:bodyPr wrap="square" lIns="91440" tIns="45720" rIns="91440" bIns="45720" anchor="t"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i="0" u="none" strike="noStrike" kern="1200" cap="none" spc="0" normalizeH="0" baseline="0" noProof="0" dirty="0">
                    <a:ln>
                      <a:noFill/>
                    </a:ln>
                    <a:effectLst/>
                    <a:uLnTx/>
                    <a:uFillTx/>
                    <a:cs typeface="+mn-ea"/>
                    <a:sym typeface="+mn-lt"/>
                  </a:rPr>
                  <a:t>对话历史按时间轴清晰排列，每轮交互均标注系统响应时间与置信度评分，支持上下文追溯与会话导出，便于本地业务场景下的沟通记录管理。</a:t>
                </a:r>
                <a:endParaRPr lang="en-US" dirty="0"/>
              </a:p>
            </p:txBody>
          </p:sp>
        </p:grpSp>
        <p:grpSp>
          <p:nvGrpSpPr>
            <p:cNvPr id="12" name="组合 11"/>
            <p:cNvGrpSpPr/>
            <p:nvPr/>
          </p:nvGrpSpPr>
          <p:grpSpPr>
            <a:xfrm>
              <a:off x="4328583" y="4091874"/>
              <a:ext cx="3522133" cy="2042226"/>
              <a:chOff x="4328583" y="4091874"/>
              <a:chExt cx="3522133" cy="2042226"/>
            </a:xfrm>
          </p:grpSpPr>
          <p:sp>
            <p:nvSpPr>
              <p:cNvPr id="72" name="ComponentBackground5"/>
              <p:cNvSpPr/>
              <p:nvPr>
                <p:custDataLst>
                  <p:tags r:id="rId14"/>
                </p:custDataLst>
              </p:nvPr>
            </p:nvSpPr>
            <p:spPr>
              <a:xfrm flipH="1">
                <a:off x="4328583" y="4091874"/>
                <a:ext cx="3522133" cy="2042226"/>
              </a:xfrm>
              <a:prstGeom prst="rect">
                <a:avLst/>
              </a:prstGeom>
              <a:solidFill>
                <a:schemeClr val="tx1">
                  <a:alpha val="8000"/>
                </a:schemeClr>
              </a:solidFill>
              <a:ln>
                <a:noFill/>
              </a:ln>
            </p:spPr>
            <p:txBody>
              <a:bodyPr spcFirstLastPara="1" wrap="square" lIns="91440" tIns="45720" rIns="91440" bIns="45720" anchor="ctr" anchorCtr="0">
                <a:normAutofit/>
              </a:bodyPr>
              <a:lstStyle/>
              <a:p>
                <a:endParaRPr lang="en-US" altLang="zh-CN" sz="2400" b="1" dirty="0">
                  <a:solidFill>
                    <a:srgbClr val="FFFFFF"/>
                  </a:solidFill>
                  <a:cs typeface="+mn-ea"/>
                  <a:sym typeface="+mn-lt"/>
                </a:endParaRPr>
              </a:p>
            </p:txBody>
          </p:sp>
          <p:sp>
            <p:nvSpPr>
              <p:cNvPr id="73" name="Bullet5"/>
              <p:cNvSpPr txBox="1"/>
              <p:nvPr>
                <p:custDataLst>
                  <p:tags r:id="rId15"/>
                </p:custDataLst>
              </p:nvPr>
            </p:nvSpPr>
            <p:spPr>
              <a:xfrm>
                <a:off x="4396886" y="4190150"/>
                <a:ext cx="3385527" cy="667761"/>
              </a:xfrm>
              <a:prstGeom prst="rect">
                <a:avLst/>
              </a:prstGeom>
              <a:noFill/>
              <a:ln>
                <a:noFill/>
              </a:ln>
            </p:spPr>
            <p:txBody>
              <a:bodyPr wrap="square" lIns="91440" tIns="45720" rIns="91440" bIns="45720" anchor="t"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b="1" i="0" u="none" strike="noStrike" kern="1200" cap="none" spc="0" normalizeH="0" baseline="0" noProof="0" dirty="0">
                    <a:ln>
                      <a:noFill/>
                    </a:ln>
                    <a:effectLst/>
                    <a:uLnTx/>
                    <a:uFillTx/>
                    <a:cs typeface="+mn-ea"/>
                    <a:sym typeface="+mn-lt"/>
                  </a:rPr>
                  <a:t>应答结果展示与反馈机制</a:t>
                </a:r>
                <a:endParaRPr lang="en-US" dirty="0"/>
              </a:p>
            </p:txBody>
          </p:sp>
          <p:sp>
            <p:nvSpPr>
              <p:cNvPr id="74" name="Text5"/>
              <p:cNvSpPr txBox="1"/>
              <p:nvPr>
                <p:custDataLst>
                  <p:tags r:id="rId16"/>
                </p:custDataLst>
              </p:nvPr>
            </p:nvSpPr>
            <p:spPr>
              <a:xfrm>
                <a:off x="4396886" y="4857911"/>
                <a:ext cx="3385527" cy="1177913"/>
              </a:xfrm>
              <a:prstGeom prst="rect">
                <a:avLst/>
              </a:prstGeom>
              <a:noFill/>
              <a:ln>
                <a:noFill/>
              </a:ln>
            </p:spPr>
            <p:txBody>
              <a:bodyPr wrap="square" lIns="91440" tIns="45720" rIns="91440" bIns="45720" anchor="t"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i="0" u="none" strike="noStrike" kern="1200" cap="none" spc="0" normalizeH="0" baseline="0" noProof="0" dirty="0">
                    <a:ln>
                      <a:noFill/>
                    </a:ln>
                    <a:effectLst/>
                    <a:uLnTx/>
                    <a:uFillTx/>
                    <a:cs typeface="+mn-ea"/>
                    <a:sym typeface="+mn-lt"/>
                  </a:rPr>
                  <a:t>系统以结构化文本形式返回应答内容，关键信息分段突出显示，并提供“满意”与“纠错”按钮，用于本地模型持续优化与知识库迭代更新。</a:t>
                </a:r>
                <a:endParaRPr lang="en-US" dirty="0"/>
              </a:p>
            </p:txBody>
          </p:sp>
        </p:grpSp>
        <p:grpSp>
          <p:nvGrpSpPr>
            <p:cNvPr id="13" name="组合 12"/>
            <p:cNvGrpSpPr/>
            <p:nvPr/>
          </p:nvGrpSpPr>
          <p:grpSpPr>
            <a:xfrm>
              <a:off x="7996767" y="4091874"/>
              <a:ext cx="3522133" cy="2042226"/>
              <a:chOff x="7996767" y="4091874"/>
              <a:chExt cx="3522133" cy="2042226"/>
            </a:xfrm>
          </p:grpSpPr>
          <p:sp>
            <p:nvSpPr>
              <p:cNvPr id="69" name="ComponentBackground6"/>
              <p:cNvSpPr/>
              <p:nvPr>
                <p:custDataLst>
                  <p:tags r:id="rId17"/>
                </p:custDataLst>
              </p:nvPr>
            </p:nvSpPr>
            <p:spPr>
              <a:xfrm flipH="1">
                <a:off x="7996767" y="4091874"/>
                <a:ext cx="3522133" cy="2042226"/>
              </a:xfrm>
              <a:prstGeom prst="rect">
                <a:avLst/>
              </a:prstGeom>
              <a:solidFill>
                <a:schemeClr val="tx1">
                  <a:alpha val="8000"/>
                </a:schemeClr>
              </a:solidFill>
              <a:ln>
                <a:noFill/>
              </a:ln>
            </p:spPr>
            <p:txBody>
              <a:bodyPr spcFirstLastPara="1" wrap="square" lIns="91440" tIns="45720" rIns="91440" bIns="45720" anchor="ctr" anchorCtr="0">
                <a:normAutofit/>
              </a:bodyPr>
              <a:lstStyle/>
              <a:p>
                <a:endParaRPr lang="en-US" altLang="zh-CN" sz="2400" b="1" dirty="0">
                  <a:solidFill>
                    <a:srgbClr val="FFFFFF"/>
                  </a:solidFill>
                  <a:cs typeface="+mn-ea"/>
                  <a:sym typeface="+mn-lt"/>
                </a:endParaRPr>
              </a:p>
            </p:txBody>
          </p:sp>
          <p:sp>
            <p:nvSpPr>
              <p:cNvPr id="70" name="Bullet6"/>
              <p:cNvSpPr txBox="1"/>
              <p:nvPr>
                <p:custDataLst>
                  <p:tags r:id="rId18"/>
                </p:custDataLst>
              </p:nvPr>
            </p:nvSpPr>
            <p:spPr>
              <a:xfrm>
                <a:off x="8065070" y="4190150"/>
                <a:ext cx="3385527" cy="667761"/>
              </a:xfrm>
              <a:prstGeom prst="rect">
                <a:avLst/>
              </a:prstGeom>
              <a:noFill/>
              <a:ln>
                <a:noFill/>
              </a:ln>
            </p:spPr>
            <p:txBody>
              <a:bodyPr wrap="square" lIns="91440" tIns="45720" rIns="91440" bIns="45720" anchor="t"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b="1" i="0" u="none" strike="noStrike" kern="1200" cap="none" spc="0" normalizeH="0" baseline="0" noProof="0" dirty="0">
                    <a:ln>
                      <a:noFill/>
                    </a:ln>
                    <a:effectLst/>
                    <a:uLnTx/>
                    <a:uFillTx/>
                    <a:cs typeface="+mn-ea"/>
                    <a:sym typeface="+mn-lt"/>
                  </a:rPr>
                  <a:t>性能监控与资源占用显示</a:t>
                </a:r>
                <a:endParaRPr lang="en-US" dirty="0"/>
              </a:p>
            </p:txBody>
          </p:sp>
          <p:sp>
            <p:nvSpPr>
              <p:cNvPr id="71" name="Text6"/>
              <p:cNvSpPr txBox="1"/>
              <p:nvPr>
                <p:custDataLst>
                  <p:tags r:id="rId19"/>
                </p:custDataLst>
              </p:nvPr>
            </p:nvSpPr>
            <p:spPr>
              <a:xfrm>
                <a:off x="8065070" y="4857911"/>
                <a:ext cx="3385527" cy="1177913"/>
              </a:xfrm>
              <a:prstGeom prst="rect">
                <a:avLst/>
              </a:prstGeom>
              <a:noFill/>
              <a:ln>
                <a:noFill/>
              </a:ln>
            </p:spPr>
            <p:txBody>
              <a:bodyPr wrap="square" lIns="91440" tIns="45720" rIns="91440" bIns="45720" anchor="t"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i="0" u="none" strike="noStrike" kern="1200" cap="none" spc="0" normalizeH="0" baseline="0" noProof="0" dirty="0">
                    <a:ln>
                      <a:noFill/>
                    </a:ln>
                    <a:effectLst/>
                    <a:uLnTx/>
                    <a:uFillTx/>
                    <a:cs typeface="+mn-ea"/>
                    <a:sym typeface="+mn-lt"/>
                  </a:rPr>
                  <a:t>界面底部集成CPU、内存及推理耗时实时监控条，动态反映NLP模型运行状态，帮助管理员掌握本地部署环境的资源利用情况与系统稳定性表现。</a:t>
                </a:r>
                <a:endParaRPr lang="en-US" dirty="0"/>
              </a:p>
            </p:txBody>
          </p:sp>
        </p:grpSp>
      </p:grpSp>
      <p:sp>
        <p:nvSpPr>
          <p:cNvPr id="14" name="标题 13"/>
          <p:cNvSpPr>
            <a:spLocks noGrp="1"/>
          </p:cNvSpPr>
          <p:nvPr>
            <p:ph type="title" hasCustomPrompt="1"/>
          </p:nvPr>
        </p:nvSpPr>
        <p:spPr/>
        <p:txBody>
          <a:bodyPr/>
          <a:lstStyle/>
          <a:p>
            <a:r>
              <a:rPr lang="zh-CN" altLang="en-US" dirty="0"/>
              <a:t>交互界面演示</a:t>
            </a:r>
            <a:endParaRPr lang="en-US" dirty="0"/>
          </a:p>
        </p:txBody>
      </p:sp>
    </p:spTree>
    <p:custDataLst>
      <p:tags r:id="rId20"/>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836df1a3-af04-4e30-87c2-feb6f6ce1c23.source.5.zh-Hans.pptx"/>
          <p:cNvGrpSpPr/>
          <p:nvPr/>
        </p:nvGrpSpPr>
        <p:grpSpPr>
          <a:xfrm>
            <a:off x="537882" y="1130299"/>
            <a:ext cx="10981018" cy="5003800"/>
            <a:chOff x="537882" y="1130299"/>
            <a:chExt cx="10981018" cy="5003800"/>
          </a:xfrm>
        </p:grpSpPr>
        <p:sp>
          <p:nvSpPr>
            <p:cNvPr id="4" name="PictureMisc1"/>
            <p:cNvSpPr/>
            <p:nvPr/>
          </p:nvSpPr>
          <p:spPr>
            <a:xfrm flipH="1">
              <a:off x="8410573" y="1130299"/>
              <a:ext cx="3108324" cy="5003800"/>
            </a:xfrm>
            <a:prstGeom prst="rect">
              <a:avLst/>
            </a:prstGeom>
            <a:blipFill dpi="0" rotWithShape="0">
              <a:blip r:embed="rId1"/>
              <a:srcRect/>
              <a:stretch>
                <a:fillRect l="-200817" t="-1473" r="-34931" b="-30731"/>
              </a:stretch>
            </a:blipFill>
            <a:ln w="1905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cs typeface="+mn-ea"/>
                <a:sym typeface="+mn-lt"/>
              </a:endParaRPr>
            </a:p>
          </p:txBody>
        </p:sp>
        <p:sp>
          <p:nvSpPr>
            <p:cNvPr id="6" name="T"/>
            <p:cNvSpPr txBox="1"/>
            <p:nvPr/>
          </p:nvSpPr>
          <p:spPr>
            <a:xfrm flipH="1">
              <a:off x="7695134" y="2911474"/>
              <a:ext cx="3823766" cy="1441450"/>
            </a:xfrm>
            <a:prstGeom prst="homePlate">
              <a:avLst/>
            </a:prstGeom>
            <a:solidFill>
              <a:schemeClr val="accent1">
                <a:lumMod val="75000"/>
                <a:alpha val="95000"/>
              </a:schemeClr>
            </a:solidFill>
            <a:ln>
              <a:noFill/>
            </a:ln>
          </p:spPr>
          <p:txBody>
            <a:bodyPr spcFirstLastPara="1" wrap="square" lIns="91440" tIns="45720" rIns="91440" bIns="45720" anchor="ctr" anchorCtr="0">
              <a:normAutofit/>
            </a:bodyPr>
            <a:lstStyle>
              <a:defPPr>
                <a:defRPr lang="zh-CN"/>
              </a:defPPr>
              <a:lvl1pPr>
                <a:defRPr sz="2400" b="1">
                  <a:solidFill>
                    <a:srgbClr val="FFFFFF"/>
                  </a:solidFill>
                  <a:cs typeface="+mn-ea"/>
                </a:defRPr>
              </a:lvl1pPr>
            </a:lstStyle>
            <a:p>
              <a:endParaRPr lang="zh-CN" altLang="en-US" dirty="0">
                <a:sym typeface="+mn-lt"/>
              </a:endParaRPr>
            </a:p>
          </p:txBody>
        </p:sp>
        <p:sp>
          <p:nvSpPr>
            <p:cNvPr id="110" name="C"/>
            <p:cNvSpPr/>
            <p:nvPr/>
          </p:nvSpPr>
          <p:spPr>
            <a:xfrm flipH="1">
              <a:off x="537882" y="2799295"/>
              <a:ext cx="9895784" cy="1639033"/>
            </a:xfrm>
            <a:prstGeom prst="rect">
              <a:avLst/>
            </a:prstGeom>
            <a:noFill/>
            <a:ln w="12700">
              <a:gradFill flip="none" rotWithShape="1">
                <a:gsLst>
                  <a:gs pos="25000">
                    <a:schemeClr val="accent1"/>
                  </a:gs>
                  <a:gs pos="100000">
                    <a:schemeClr val="accent1">
                      <a:alpha val="0"/>
                    </a:schemeClr>
                  </a:gs>
                </a:gsLst>
                <a:lin ang="10800000" scaled="1"/>
                <a:tileRect/>
              </a:gradFill>
              <a:round/>
            </a:ln>
          </p:spPr>
          <p:txBody>
            <a:bodyPr wrap="square" lIns="91440" tIns="45720" rIns="91440" bIns="45720" anchor="ctr">
              <a:normAutofit/>
            </a:bodyPr>
            <a:lstStyle/>
            <a:p>
              <a:pPr algn="ctr"/>
              <a:endParaRPr lang="zh-CN" altLang="en-US" dirty="0">
                <a:cs typeface="+mn-ea"/>
                <a:sym typeface="+mn-lt"/>
              </a:endParaRPr>
            </a:p>
          </p:txBody>
        </p:sp>
        <p:sp>
          <p:nvSpPr>
            <p:cNvPr id="72" name="Title"/>
            <p:cNvSpPr txBox="1"/>
            <p:nvPr/>
          </p:nvSpPr>
          <p:spPr>
            <a:xfrm>
              <a:off x="8414806" y="2945341"/>
              <a:ext cx="3020483" cy="1373717"/>
            </a:xfrm>
            <a:prstGeom prst="rect">
              <a:avLst/>
            </a:prstGeom>
            <a:noFill/>
            <a:ln>
              <a:noFill/>
            </a:ln>
          </p:spPr>
          <p:txBody>
            <a:bodyPr spcFirstLastPara="1" wrap="square" lIns="91440" tIns="45720" rIns="91440" bIns="45720" anchor="ctr" anchorCtr="0">
              <a:normAutofit/>
            </a:bodyPr>
            <a:lstStyle>
              <a:defPPr>
                <a:defRPr lang="zh-CN"/>
              </a:defPPr>
              <a:lvl1pPr>
                <a:defRPr sz="2400" b="1">
                  <a:solidFill>
                    <a:srgbClr val="FFFFFF"/>
                  </a:solidFill>
                  <a:cs typeface="+mn-ea"/>
                </a:defRPr>
              </a:lvl1pPr>
            </a:lstStyle>
            <a:p>
              <a:r>
                <a:rPr lang="zh-CN" altLang="en-US" dirty="0">
                  <a:sym typeface="+mn-lt"/>
                </a:rPr>
                <a:t>多轮对话与上下文理解能力验证</a:t>
              </a:r>
              <a:endParaRPr lang="en-US" dirty="0"/>
            </a:p>
          </p:txBody>
        </p:sp>
        <p:grpSp>
          <p:nvGrpSpPr>
            <p:cNvPr id="21" name="组合 20"/>
            <p:cNvGrpSpPr/>
            <p:nvPr/>
          </p:nvGrpSpPr>
          <p:grpSpPr>
            <a:xfrm>
              <a:off x="660400" y="1217862"/>
              <a:ext cx="3370768" cy="1538649"/>
              <a:chOff x="660400" y="1217862"/>
              <a:chExt cx="3370768" cy="1538649"/>
            </a:xfrm>
          </p:grpSpPr>
          <p:sp>
            <p:nvSpPr>
              <p:cNvPr id="8" name="Bullet1"/>
              <p:cNvSpPr txBox="1"/>
              <p:nvPr/>
            </p:nvSpPr>
            <p:spPr>
              <a:xfrm flipH="1">
                <a:off x="660400" y="1217862"/>
                <a:ext cx="3370768" cy="418956"/>
              </a:xfrm>
              <a:prstGeom prst="rect">
                <a:avLst/>
              </a:prstGeom>
              <a:noFill/>
              <a:ln>
                <a:noFill/>
              </a:ln>
            </p:spPr>
            <p:txBody>
              <a:bodyPr wrap="square" lIns="91440" tIns="45720" rIns="91440" bIns="45720" anchor="ctr"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b="1" i="0" u="none" strike="noStrike" kern="1200" cap="none" spc="0" normalizeH="0" baseline="0" noProof="0" dirty="0">
                    <a:ln>
                      <a:noFill/>
                    </a:ln>
                    <a:effectLst/>
                    <a:uLnTx/>
                    <a:uFillTx/>
                    <a:cs typeface="+mn-ea"/>
                    <a:sym typeface="+mn-lt"/>
                  </a:rPr>
                  <a:t>多轮对话的连贯性表现</a:t>
                </a:r>
                <a:endParaRPr lang="en-US" dirty="0"/>
              </a:p>
            </p:txBody>
          </p:sp>
          <p:sp>
            <p:nvSpPr>
              <p:cNvPr id="9" name="Text1"/>
              <p:cNvSpPr txBox="1"/>
              <p:nvPr/>
            </p:nvSpPr>
            <p:spPr>
              <a:xfrm flipH="1">
                <a:off x="660400" y="1636817"/>
                <a:ext cx="3370768" cy="1119694"/>
              </a:xfrm>
              <a:prstGeom prst="rect">
                <a:avLst/>
              </a:prstGeom>
              <a:noFill/>
              <a:ln>
                <a:noFill/>
              </a:ln>
            </p:spPr>
            <p:txBody>
              <a:bodyPr wrap="square" lIns="91440" tIns="45720" rIns="91440" bIns="45720" anchor="t"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i="0" u="none" strike="noStrike" kern="1200" cap="none" spc="0" normalizeH="0" baseline="0" noProof="0" dirty="0">
                    <a:ln>
                      <a:noFill/>
                    </a:ln>
                    <a:effectLst/>
                    <a:uLnTx/>
                    <a:uFillTx/>
                    <a:cs typeface="+mn-ea"/>
                    <a:sym typeface="+mn-lt"/>
                  </a:rPr>
                  <a:t>系统能够在连续交互中准确识别用户意图的演变，保持话题一致性，支持跨轮次的信息追问与条件补充，实现自然流畅的人机对话体验。</a:t>
                </a:r>
                <a:endParaRPr lang="en-US" dirty="0"/>
              </a:p>
            </p:txBody>
          </p:sp>
        </p:grpSp>
        <p:grpSp>
          <p:nvGrpSpPr>
            <p:cNvPr id="22" name="组合 21"/>
            <p:cNvGrpSpPr/>
            <p:nvPr/>
          </p:nvGrpSpPr>
          <p:grpSpPr>
            <a:xfrm>
              <a:off x="660400" y="2849487"/>
              <a:ext cx="3370768" cy="1538649"/>
              <a:chOff x="660400" y="2849487"/>
              <a:chExt cx="3370768" cy="1538649"/>
            </a:xfrm>
          </p:grpSpPr>
          <p:sp>
            <p:nvSpPr>
              <p:cNvPr id="10" name="Bullet2"/>
              <p:cNvSpPr txBox="1"/>
              <p:nvPr/>
            </p:nvSpPr>
            <p:spPr>
              <a:xfrm flipH="1">
                <a:off x="660400" y="2849487"/>
                <a:ext cx="3370768" cy="418956"/>
              </a:xfrm>
              <a:prstGeom prst="rect">
                <a:avLst/>
              </a:prstGeom>
              <a:noFill/>
              <a:ln>
                <a:noFill/>
              </a:ln>
            </p:spPr>
            <p:txBody>
              <a:bodyPr wrap="square" lIns="91440" tIns="45720" rIns="91440" bIns="45720" anchor="ctr"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b="1" i="0" u="none" strike="noStrike" kern="1200" cap="none" spc="0" normalizeH="0" baseline="0" noProof="0" dirty="0">
                    <a:ln>
                      <a:noFill/>
                    </a:ln>
                    <a:effectLst/>
                    <a:uLnTx/>
                    <a:uFillTx/>
                    <a:cs typeface="+mn-ea"/>
                    <a:sym typeface="+mn-lt"/>
                  </a:rPr>
                  <a:t>上下文依赖关系解析能力</a:t>
                </a:r>
                <a:endParaRPr lang="en-US" dirty="0"/>
              </a:p>
            </p:txBody>
          </p:sp>
          <p:sp>
            <p:nvSpPr>
              <p:cNvPr id="11" name="Text2"/>
              <p:cNvSpPr txBox="1"/>
              <p:nvPr/>
            </p:nvSpPr>
            <p:spPr>
              <a:xfrm flipH="1">
                <a:off x="660400" y="3268442"/>
                <a:ext cx="3370768" cy="1119694"/>
              </a:xfrm>
              <a:prstGeom prst="rect">
                <a:avLst/>
              </a:prstGeom>
              <a:noFill/>
              <a:ln>
                <a:noFill/>
              </a:ln>
            </p:spPr>
            <p:txBody>
              <a:bodyPr wrap="square" lIns="91440" tIns="45720" rIns="91440" bIns="45720" anchor="t"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i="0" u="none" strike="noStrike" kern="1200" cap="none" spc="0" normalizeH="0" baseline="0" noProof="0" dirty="0">
                    <a:ln>
                      <a:noFill/>
                    </a:ln>
                    <a:effectLst/>
                    <a:uLnTx/>
                    <a:uFillTx/>
                    <a:cs typeface="+mn-ea"/>
                    <a:sym typeface="+mn-lt"/>
                  </a:rPr>
                  <a:t>针对指代消解和省略恢复等语言现象，系统可有效追踪对话历史中的关键信息，正确理解“上述内容”、“这个方案”等上下文关联表达的真实语义指向。</a:t>
                </a:r>
                <a:endParaRPr lang="en-US" dirty="0"/>
              </a:p>
            </p:txBody>
          </p:sp>
        </p:grpSp>
        <p:grpSp>
          <p:nvGrpSpPr>
            <p:cNvPr id="23" name="组合 22"/>
            <p:cNvGrpSpPr/>
            <p:nvPr/>
          </p:nvGrpSpPr>
          <p:grpSpPr>
            <a:xfrm>
              <a:off x="660400" y="4481112"/>
              <a:ext cx="6929941" cy="1538649"/>
              <a:chOff x="660400" y="4481112"/>
              <a:chExt cx="6929941" cy="1538649"/>
            </a:xfrm>
          </p:grpSpPr>
          <p:sp>
            <p:nvSpPr>
              <p:cNvPr id="12" name="Bullet3"/>
              <p:cNvSpPr txBox="1"/>
              <p:nvPr/>
            </p:nvSpPr>
            <p:spPr>
              <a:xfrm flipH="1">
                <a:off x="660400" y="4481112"/>
                <a:ext cx="6929941" cy="418956"/>
              </a:xfrm>
              <a:prstGeom prst="rect">
                <a:avLst/>
              </a:prstGeom>
              <a:noFill/>
              <a:ln>
                <a:noFill/>
              </a:ln>
            </p:spPr>
            <p:txBody>
              <a:bodyPr wrap="square" lIns="91440" tIns="45720" rIns="91440" bIns="45720" anchor="ctr"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b="1" i="0" u="none" strike="noStrike" kern="1200" cap="none" spc="0" normalizeH="0" baseline="0" noProof="0" dirty="0">
                    <a:ln>
                      <a:noFill/>
                    </a:ln>
                    <a:effectLst/>
                    <a:uLnTx/>
                    <a:uFillTx/>
                    <a:cs typeface="+mn-ea"/>
                    <a:sym typeface="+mn-lt"/>
                  </a:rPr>
                  <a:t>意图识别与状态跟踪机制</a:t>
                </a:r>
                <a:endParaRPr lang="en-US" dirty="0"/>
              </a:p>
            </p:txBody>
          </p:sp>
          <p:sp>
            <p:nvSpPr>
              <p:cNvPr id="15" name="Text3"/>
              <p:cNvSpPr txBox="1"/>
              <p:nvPr/>
            </p:nvSpPr>
            <p:spPr>
              <a:xfrm flipH="1">
                <a:off x="660400" y="4900067"/>
                <a:ext cx="6929941" cy="1119694"/>
              </a:xfrm>
              <a:prstGeom prst="rect">
                <a:avLst/>
              </a:prstGeom>
              <a:noFill/>
              <a:ln>
                <a:noFill/>
              </a:ln>
            </p:spPr>
            <p:txBody>
              <a:bodyPr wrap="square" lIns="91440" tIns="45720" rIns="91440" bIns="45720" anchor="t"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i="0" u="none" strike="noStrike" kern="1200" cap="none" spc="0" normalizeH="0" baseline="0" noProof="0" dirty="0">
                    <a:ln>
                      <a:noFill/>
                    </a:ln>
                    <a:effectLst/>
                    <a:uLnTx/>
                    <a:uFillTx/>
                    <a:cs typeface="+mn-ea"/>
                    <a:sym typeface="+mn-lt"/>
                  </a:rPr>
                  <a:t>系统集成意图分类与槽位填充模型，结合对话状态跟踪技术，在复杂业务场景下精准捕捉用户操作目标，并动态更新当前会话所处的逻辑阶段。</a:t>
                </a:r>
                <a:endParaRPr lang="en-US" dirty="0"/>
              </a:p>
            </p:txBody>
          </p:sp>
        </p:grpSp>
        <p:grpSp>
          <p:nvGrpSpPr>
            <p:cNvPr id="24" name="组合 23"/>
            <p:cNvGrpSpPr/>
            <p:nvPr/>
          </p:nvGrpSpPr>
          <p:grpSpPr>
            <a:xfrm>
              <a:off x="4219573" y="1217862"/>
              <a:ext cx="3370768" cy="1538649"/>
              <a:chOff x="4219573" y="1217862"/>
              <a:chExt cx="3370768" cy="1538649"/>
            </a:xfrm>
          </p:grpSpPr>
          <p:sp>
            <p:nvSpPr>
              <p:cNvPr id="96" name="Bullet4"/>
              <p:cNvSpPr txBox="1"/>
              <p:nvPr/>
            </p:nvSpPr>
            <p:spPr>
              <a:xfrm flipH="1">
                <a:off x="4219573" y="1217862"/>
                <a:ext cx="3370768" cy="418956"/>
              </a:xfrm>
              <a:prstGeom prst="rect">
                <a:avLst/>
              </a:prstGeom>
              <a:noFill/>
              <a:ln>
                <a:noFill/>
              </a:ln>
            </p:spPr>
            <p:txBody>
              <a:bodyPr wrap="square" lIns="91440" tIns="45720" rIns="91440" bIns="45720" anchor="ctr"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b="1" i="0" u="none" strike="noStrike" kern="1200" cap="none" spc="0" normalizeH="0" baseline="0" noProof="0" dirty="0">
                    <a:ln>
                      <a:noFill/>
                    </a:ln>
                    <a:effectLst/>
                    <a:uLnTx/>
                    <a:uFillTx/>
                    <a:cs typeface="+mn-ea"/>
                    <a:sym typeface="+mn-lt"/>
                  </a:rPr>
                  <a:t>长期记忆与个性化响应支持</a:t>
                </a:r>
                <a:endParaRPr lang="en-US" dirty="0"/>
              </a:p>
            </p:txBody>
          </p:sp>
          <p:sp>
            <p:nvSpPr>
              <p:cNvPr id="97" name="Text4"/>
              <p:cNvSpPr txBox="1"/>
              <p:nvPr/>
            </p:nvSpPr>
            <p:spPr>
              <a:xfrm flipH="1">
                <a:off x="4219573" y="1636817"/>
                <a:ext cx="3370768" cy="1119694"/>
              </a:xfrm>
              <a:prstGeom prst="rect">
                <a:avLst/>
              </a:prstGeom>
              <a:noFill/>
              <a:ln>
                <a:noFill/>
              </a:ln>
            </p:spPr>
            <p:txBody>
              <a:bodyPr wrap="square" lIns="91440" tIns="45720" rIns="91440" bIns="45720" anchor="t"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i="0" u="none" strike="noStrike" kern="1200" cap="none" spc="0" normalizeH="0" baseline="0" noProof="0" dirty="0">
                    <a:ln>
                      <a:noFill/>
                    </a:ln>
                    <a:effectLst/>
                    <a:uLnTx/>
                    <a:uFillTx/>
                    <a:cs typeface="+mn-ea"/>
                    <a:sym typeface="+mn-lt"/>
                  </a:rPr>
                  <a:t>借助本地化用户画像存储与上下文缓存策略，系统能在权限允许范围内保留必要历史偏好，提供更具个性化的延续性服务建议与回应内容。</a:t>
                </a:r>
                <a:endParaRPr lang="en-US" dirty="0"/>
              </a:p>
            </p:txBody>
          </p:sp>
        </p:grpSp>
        <p:grpSp>
          <p:nvGrpSpPr>
            <p:cNvPr id="25" name="组合 24"/>
            <p:cNvGrpSpPr/>
            <p:nvPr/>
          </p:nvGrpSpPr>
          <p:grpSpPr>
            <a:xfrm>
              <a:off x="4219573" y="2849487"/>
              <a:ext cx="3370768" cy="1538649"/>
              <a:chOff x="4219573" y="2849487"/>
              <a:chExt cx="3370768" cy="1538649"/>
            </a:xfrm>
          </p:grpSpPr>
          <p:sp>
            <p:nvSpPr>
              <p:cNvPr id="94" name="Bullet5"/>
              <p:cNvSpPr txBox="1"/>
              <p:nvPr/>
            </p:nvSpPr>
            <p:spPr>
              <a:xfrm flipH="1">
                <a:off x="4219573" y="2849487"/>
                <a:ext cx="3370768" cy="418956"/>
              </a:xfrm>
              <a:prstGeom prst="rect">
                <a:avLst/>
              </a:prstGeom>
              <a:noFill/>
              <a:ln>
                <a:noFill/>
              </a:ln>
            </p:spPr>
            <p:txBody>
              <a:bodyPr wrap="square" lIns="91440" tIns="45720" rIns="91440" bIns="45720" anchor="ctr"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b="1" i="0" u="none" strike="noStrike" kern="1200" cap="none" spc="0" normalizeH="0" baseline="0" noProof="0" dirty="0">
                    <a:ln>
                      <a:noFill/>
                    </a:ln>
                    <a:effectLst/>
                    <a:uLnTx/>
                    <a:uFillTx/>
                    <a:cs typeface="+mn-ea"/>
                    <a:sym typeface="+mn-lt"/>
                  </a:rPr>
                  <a:t>对话中断后的恢复处理能力</a:t>
                </a:r>
                <a:endParaRPr lang="en-US" dirty="0"/>
              </a:p>
            </p:txBody>
          </p:sp>
          <p:sp>
            <p:nvSpPr>
              <p:cNvPr id="95" name="Text5"/>
              <p:cNvSpPr txBox="1"/>
              <p:nvPr/>
            </p:nvSpPr>
            <p:spPr>
              <a:xfrm flipH="1">
                <a:off x="4219573" y="3268442"/>
                <a:ext cx="3370768" cy="1119694"/>
              </a:xfrm>
              <a:prstGeom prst="rect">
                <a:avLst/>
              </a:prstGeom>
              <a:noFill/>
              <a:ln>
                <a:noFill/>
              </a:ln>
            </p:spPr>
            <p:txBody>
              <a:bodyPr wrap="square" lIns="91440" tIns="45720" rIns="91440" bIns="45720" anchor="t"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i="0" u="none" strike="noStrike" kern="1200" cap="none" spc="0" normalizeH="0" baseline="0" noProof="0" dirty="0">
                    <a:ln>
                      <a:noFill/>
                    </a:ln>
                    <a:effectLst/>
                    <a:uLnTx/>
                    <a:uFillTx/>
                    <a:cs typeface="+mn-ea"/>
                    <a:sym typeface="+mn-lt"/>
                  </a:rPr>
                  <a:t>当会话因外部因素中断后重新启动时，系统可依据最近一次交互记录自动提示上下文快照，帮助用户快速接续未完成的任务流程或咨询过程。</a:t>
                </a:r>
                <a:endParaRPr lang="en-US" dirty="0"/>
              </a:p>
            </p:txBody>
          </p:sp>
        </p:grpSp>
      </p:grpSp>
      <p:sp>
        <p:nvSpPr>
          <p:cNvPr id="2" name="标题 1"/>
          <p:cNvSpPr>
            <a:spLocks noGrp="1"/>
          </p:cNvSpPr>
          <p:nvPr>
            <p:ph type="title" hasCustomPrompt="1"/>
          </p:nvPr>
        </p:nvSpPr>
        <p:spPr/>
        <p:txBody>
          <a:bodyPr/>
          <a:lstStyle/>
          <a:p>
            <a:r>
              <a:rPr lang="zh-CN" altLang="en-US" dirty="0"/>
              <a:t>核心功能展示</a:t>
            </a:r>
            <a:endParaRPr lang="en-US" dirty="0"/>
          </a:p>
        </p:txBody>
      </p:sp>
    </p:spTree>
    <p:custDataLst>
      <p:tags r:id="rId2"/>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hasCustomPrompt="1"/>
          </p:nvPr>
        </p:nvSpPr>
        <p:spPr/>
        <p:txBody>
          <a:bodyPr/>
          <a:lstStyle/>
          <a:p>
            <a:r>
              <a:rPr lang="zh-CN" altLang="en-US" dirty="0"/>
              <a:t>问题分析与优化方向</a:t>
            </a:r>
            <a:endParaRPr lang="en-US" dirty="0"/>
          </a:p>
        </p:txBody>
      </p:sp>
      <p:sp>
        <p:nvSpPr>
          <p:cNvPr id="25" name="文本占位符 24"/>
          <p:cNvSpPr>
            <a:spLocks noGrp="1"/>
          </p:cNvSpPr>
          <p:nvPr>
            <p:ph type="body" sz="quarter" idx="1" hasCustomPrompt="1"/>
          </p:nvPr>
        </p:nvSpPr>
        <p:spPr/>
        <p:txBody>
          <a:bodyPr/>
          <a:lstStyle/>
          <a:p>
            <a:r>
              <a:rPr lang="zh-CN" altLang="en-US" dirty="0"/>
              <a:t>总结实践过程中的经验与改进空间</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f9f1834a-6ca2-4996-a3c1-73d9979d610d.source.4.zh-Hans.pptx"/>
          <p:cNvGrpSpPr/>
          <p:nvPr/>
        </p:nvGrpSpPr>
        <p:grpSpPr>
          <a:xfrm>
            <a:off x="2" y="1130299"/>
            <a:ext cx="12191998" cy="5727699"/>
            <a:chOff x="2" y="1130299"/>
            <a:chExt cx="12191998" cy="5727699"/>
          </a:xfrm>
        </p:grpSpPr>
        <p:sp>
          <p:nvSpPr>
            <p:cNvPr id="13" name="任意多边形: 形状 12"/>
            <p:cNvSpPr/>
            <p:nvPr/>
          </p:nvSpPr>
          <p:spPr>
            <a:xfrm>
              <a:off x="9210954" y="4339465"/>
              <a:ext cx="2981046" cy="2518533"/>
            </a:xfrm>
            <a:custGeom>
              <a:avLst/>
              <a:gdLst>
                <a:gd name="connsiteX0" fmla="*/ 629634 w 2981046"/>
                <a:gd name="connsiteY0" fmla="*/ 0 h 2518533"/>
                <a:gd name="connsiteX1" fmla="*/ 2981046 w 2981046"/>
                <a:gd name="connsiteY1" fmla="*/ 0 h 2518533"/>
                <a:gd name="connsiteX2" fmla="*/ 2981046 w 2981046"/>
                <a:gd name="connsiteY2" fmla="*/ 2518533 h 2518533"/>
                <a:gd name="connsiteX3" fmla="*/ 0 w 2981046"/>
                <a:gd name="connsiteY3" fmla="*/ 2518533 h 2518533"/>
              </a:gdLst>
              <a:ahLst/>
              <a:cxnLst>
                <a:cxn ang="0">
                  <a:pos x="connsiteX0" y="connsiteY0"/>
                </a:cxn>
                <a:cxn ang="0">
                  <a:pos x="connsiteX1" y="connsiteY1"/>
                </a:cxn>
                <a:cxn ang="0">
                  <a:pos x="connsiteX2" y="connsiteY2"/>
                </a:cxn>
                <a:cxn ang="0">
                  <a:pos x="connsiteX3" y="connsiteY3"/>
                </a:cxn>
              </a:cxnLst>
              <a:rect l="l" t="t" r="r" b="b"/>
              <a:pathLst>
                <a:path w="2981046" h="2518533">
                  <a:moveTo>
                    <a:pt x="629634" y="0"/>
                  </a:moveTo>
                  <a:lnTo>
                    <a:pt x="2981046" y="0"/>
                  </a:lnTo>
                  <a:lnTo>
                    <a:pt x="2981046" y="2518533"/>
                  </a:lnTo>
                  <a:lnTo>
                    <a:pt x="0" y="2518533"/>
                  </a:lnTo>
                  <a:close/>
                </a:path>
              </a:pathLst>
            </a:custGeom>
            <a:solidFill>
              <a:schemeClr val="tx1">
                <a:alpha val="10000"/>
              </a:schemeClr>
            </a:solidFill>
            <a:ln>
              <a:noFill/>
            </a:ln>
          </p:spPr>
          <p:txBody>
            <a:bodyPr spcFirstLastPara="1" wrap="square" lIns="68575" tIns="34275" rIns="68575" bIns="34275" anchor="ctr" anchorCtr="0">
              <a:noAutofit/>
            </a:bodyPr>
            <a:lstStyle/>
            <a:p>
              <a:pPr algn="ctr"/>
              <a:endParaRPr lang="en-US" sz="2400" b="1">
                <a:solidFill>
                  <a:srgbClr val="FFFFFF"/>
                </a:solidFill>
                <a:cs typeface="+mn-ea"/>
              </a:endParaRPr>
            </a:p>
          </p:txBody>
        </p:sp>
        <p:sp>
          <p:nvSpPr>
            <p:cNvPr id="32" name="PictureMisc1"/>
            <p:cNvSpPr/>
            <p:nvPr/>
          </p:nvSpPr>
          <p:spPr>
            <a:xfrm>
              <a:off x="2" y="1130299"/>
              <a:ext cx="3126754" cy="5003800"/>
            </a:xfrm>
            <a:custGeom>
              <a:avLst/>
              <a:gdLst>
                <a:gd name="connsiteX0" fmla="*/ 0 w 3192139"/>
                <a:gd name="connsiteY0" fmla="*/ 0 h 4709013"/>
                <a:gd name="connsiteX1" fmla="*/ 3192139 w 3192139"/>
                <a:gd name="connsiteY1" fmla="*/ 0 h 4709013"/>
                <a:gd name="connsiteX2" fmla="*/ 2014886 w 3192139"/>
                <a:gd name="connsiteY2" fmla="*/ 4709013 h 4709013"/>
                <a:gd name="connsiteX3" fmla="*/ 0 w 3192139"/>
                <a:gd name="connsiteY3" fmla="*/ 4709013 h 4709013"/>
              </a:gdLst>
              <a:ahLst/>
              <a:cxnLst>
                <a:cxn ang="0">
                  <a:pos x="connsiteX0" y="connsiteY0"/>
                </a:cxn>
                <a:cxn ang="0">
                  <a:pos x="connsiteX1" y="connsiteY1"/>
                </a:cxn>
                <a:cxn ang="0">
                  <a:pos x="connsiteX2" y="connsiteY2"/>
                </a:cxn>
                <a:cxn ang="0">
                  <a:pos x="connsiteX3" y="connsiteY3"/>
                </a:cxn>
              </a:cxnLst>
              <a:rect l="l" t="t" r="r" b="b"/>
              <a:pathLst>
                <a:path w="3192139" h="4709013">
                  <a:moveTo>
                    <a:pt x="0" y="0"/>
                  </a:moveTo>
                  <a:lnTo>
                    <a:pt x="3192139" y="0"/>
                  </a:lnTo>
                  <a:lnTo>
                    <a:pt x="2014886" y="4709013"/>
                  </a:lnTo>
                  <a:lnTo>
                    <a:pt x="0" y="4709013"/>
                  </a:lnTo>
                  <a:close/>
                </a:path>
              </a:pathLst>
            </a:custGeom>
            <a:blipFill>
              <a:blip r:embed="rId1">
                <a:extLst>
                  <a:ext uri="{BEBA8EAE-BF5A-486C-A8C5-ECC9F3942E4B}">
                    <a14:imgProps xmlns:a14="http://schemas.microsoft.com/office/drawing/2010/main">
                      <a14:imgLayer r:embed="rId2">
                        <a14:imgEffect>
                          <a14:colorTemperature colorTemp="5300"/>
                        </a14:imgEffect>
                      </a14:imgLayer>
                    </a14:imgProps>
                  </a:ext>
                </a:extLst>
              </a:blip>
              <a:srcRect/>
              <a:stretch>
                <a:fillRect l="-130000" r="-13000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a:latin typeface="Arial" panose="020B0604020202020204" pitchFamily="34" charset="0"/>
                <a:ea typeface="微软雅黑" panose="020B0503020204020204" pitchFamily="34" charset="-122"/>
              </a:endParaRPr>
            </a:p>
          </p:txBody>
        </p:sp>
        <p:sp>
          <p:nvSpPr>
            <p:cNvPr id="9" name="R"/>
            <p:cNvSpPr/>
            <p:nvPr/>
          </p:nvSpPr>
          <p:spPr>
            <a:xfrm>
              <a:off x="1377950" y="3615565"/>
              <a:ext cx="10140950" cy="2518534"/>
            </a:xfrm>
            <a:prstGeom prst="parallelogram">
              <a:avLst/>
            </a:prstGeom>
            <a:solidFill>
              <a:schemeClr val="accent1">
                <a:lumMod val="75000"/>
                <a:alpha val="95000"/>
              </a:schemeClr>
            </a:solidFill>
            <a:ln>
              <a:noFill/>
            </a:ln>
          </p:spPr>
          <p:txBody>
            <a:bodyPr spcFirstLastPara="1" wrap="square" lIns="91440" tIns="45720" rIns="91440" bIns="45720" anchor="ctr" anchorCtr="0">
              <a:noAutofit/>
            </a:bodyPr>
            <a:lstStyle/>
            <a:p>
              <a:pPr algn="ctr"/>
              <a:endParaRPr lang="en-US" sz="2400" b="1">
                <a:cs typeface="+mn-ea"/>
              </a:endParaRPr>
            </a:p>
          </p:txBody>
        </p:sp>
        <p:sp>
          <p:nvSpPr>
            <p:cNvPr id="23" name="Title"/>
            <p:cNvSpPr txBox="1"/>
            <p:nvPr/>
          </p:nvSpPr>
          <p:spPr>
            <a:xfrm>
              <a:off x="3488267" y="1130299"/>
              <a:ext cx="8030634" cy="893989"/>
            </a:xfrm>
            <a:prstGeom prst="rect">
              <a:avLst/>
            </a:prstGeom>
            <a:noFill/>
          </p:spPr>
          <p:txBody>
            <a:bodyPr vert="horz" wrap="square" lIns="91440" tIns="45720" rIns="91440" bIns="45720" rtlCol="0" anchor="ctr">
              <a:normAutofit/>
            </a:bodyPr>
            <a:lstStyle/>
            <a:p>
              <a:endParaRPr lang="en-US" dirty="0"/>
            </a:p>
          </p:txBody>
        </p:sp>
        <p:grpSp>
          <p:nvGrpSpPr>
            <p:cNvPr id="26" name="组合 25"/>
            <p:cNvGrpSpPr/>
            <p:nvPr/>
          </p:nvGrpSpPr>
          <p:grpSpPr>
            <a:xfrm>
              <a:off x="3225800" y="2336799"/>
              <a:ext cx="8293100" cy="1153161"/>
              <a:chOff x="3225800" y="2336799"/>
              <a:chExt cx="8293100" cy="1153161"/>
            </a:xfrm>
          </p:grpSpPr>
          <p:sp>
            <p:nvSpPr>
              <p:cNvPr id="4" name="Bullet1"/>
              <p:cNvSpPr txBox="1"/>
              <p:nvPr/>
            </p:nvSpPr>
            <p:spPr>
              <a:xfrm>
                <a:off x="3225800" y="2336799"/>
                <a:ext cx="8293100" cy="465966"/>
              </a:xfrm>
              <a:prstGeom prst="rect">
                <a:avLst/>
              </a:prstGeom>
              <a:noFill/>
              <a:ln>
                <a:noFill/>
              </a:ln>
            </p:spPr>
            <p:txBody>
              <a:bodyPr wrap="square" lIns="91440" tIns="45720" rIns="91440" bIns="45720" anchor="ctr"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b="1" i="0" u="none" strike="noStrike" kern="1200" cap="none" spc="0" normalizeH="0" baseline="0" noProof="0" dirty="0">
                    <a:ln>
                      <a:noFill/>
                    </a:ln>
                    <a:effectLst/>
                    <a:uLnTx/>
                    <a:uFillTx/>
                    <a:cs typeface="+mn-ea"/>
                    <a:sym typeface="+mn-lt"/>
                  </a:rPr>
                  <a:t>模型推理延迟较高</a:t>
                </a:r>
                <a:endParaRPr lang="en-US" dirty="0"/>
              </a:p>
            </p:txBody>
          </p:sp>
          <p:sp>
            <p:nvSpPr>
              <p:cNvPr id="5" name="Text1"/>
              <p:cNvSpPr txBox="1"/>
              <p:nvPr/>
            </p:nvSpPr>
            <p:spPr>
              <a:xfrm>
                <a:off x="3225800" y="2802768"/>
                <a:ext cx="8293100" cy="687192"/>
              </a:xfrm>
              <a:prstGeom prst="rect">
                <a:avLst/>
              </a:prstGeom>
              <a:noFill/>
              <a:ln>
                <a:noFill/>
              </a:ln>
            </p:spPr>
            <p:txBody>
              <a:bodyPr wrap="square" lIns="91440" tIns="45720" rIns="91440" bIns="45720" anchor="t"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i="0" u="none" strike="noStrike" kern="1200" cap="none" spc="0" normalizeH="0" baseline="0" noProof="0" dirty="0">
                    <a:ln>
                      <a:noFill/>
                    </a:ln>
                    <a:effectLst/>
                    <a:uLnTx/>
                    <a:uFillTx/>
                    <a:cs typeface="+mn-ea"/>
                    <a:sym typeface="+mn-lt"/>
                  </a:rPr>
                  <a:t>在本地部署自然语言处理系统时，受限于硬件计算能力，模型推理过程常出现响应延迟，尤其在处理长文本或多轮对话场景下更为明显，影响用户体验流畅性。</a:t>
                </a:r>
                <a:endParaRPr lang="en-US" dirty="0"/>
              </a:p>
            </p:txBody>
          </p:sp>
        </p:grpSp>
        <p:grpSp>
          <p:nvGrpSpPr>
            <p:cNvPr id="22" name="组合 21"/>
            <p:cNvGrpSpPr/>
            <p:nvPr/>
          </p:nvGrpSpPr>
          <p:grpSpPr>
            <a:xfrm>
              <a:off x="2008869" y="3809639"/>
              <a:ext cx="2864166" cy="2152595"/>
              <a:chOff x="2008869" y="3809639"/>
              <a:chExt cx="2864166" cy="2152595"/>
            </a:xfrm>
          </p:grpSpPr>
          <p:sp>
            <p:nvSpPr>
              <p:cNvPr id="2" name="Bullet2"/>
              <p:cNvSpPr txBox="1"/>
              <p:nvPr/>
            </p:nvSpPr>
            <p:spPr>
              <a:xfrm>
                <a:off x="2008869" y="3809639"/>
                <a:ext cx="2864166" cy="818016"/>
              </a:xfrm>
              <a:prstGeom prst="rect">
                <a:avLst/>
              </a:prstGeom>
              <a:noFill/>
              <a:ln>
                <a:noFill/>
              </a:ln>
            </p:spPr>
            <p:txBody>
              <a:bodyPr wrap="square" lIns="91440" tIns="45720" rIns="91440" bIns="45720" anchor="ctr"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b="1" i="0" u="none" strike="noStrike" kern="1200" cap="none" spc="0" normalizeH="0" baseline="0" noProof="0" dirty="0">
                    <a:ln>
                      <a:noFill/>
                    </a:ln>
                    <a:solidFill>
                      <a:srgbClr val="FFFFFF"/>
                    </a:solidFill>
                    <a:effectLst/>
                    <a:uLnTx/>
                    <a:uFillTx/>
                    <a:cs typeface="+mn-ea"/>
                    <a:sym typeface="+mn-lt"/>
                  </a:rPr>
                  <a:t>资源占用与设备适配问题</a:t>
                </a:r>
                <a:endParaRPr lang="en-US" dirty="0"/>
              </a:p>
            </p:txBody>
          </p:sp>
          <p:sp>
            <p:nvSpPr>
              <p:cNvPr id="3" name="Text2"/>
              <p:cNvSpPr txBox="1"/>
              <p:nvPr/>
            </p:nvSpPr>
            <p:spPr>
              <a:xfrm>
                <a:off x="2008869" y="4627657"/>
                <a:ext cx="2864166" cy="1334577"/>
              </a:xfrm>
              <a:prstGeom prst="rect">
                <a:avLst/>
              </a:prstGeom>
              <a:noFill/>
              <a:ln>
                <a:noFill/>
              </a:ln>
            </p:spPr>
            <p:txBody>
              <a:bodyPr wrap="square" lIns="91440" tIns="45720" rIns="91440" bIns="45720" anchor="t"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i="0" u="none" strike="noStrike" kern="1200" cap="none" spc="0" normalizeH="0" baseline="0" noProof="0" dirty="0">
                    <a:ln>
                      <a:noFill/>
                    </a:ln>
                    <a:solidFill>
                      <a:srgbClr val="FFFFFF"/>
                    </a:solidFill>
                    <a:effectLst/>
                    <a:uLnTx/>
                    <a:uFillTx/>
                    <a:cs typeface="+mn-ea"/>
                    <a:sym typeface="+mn-lt"/>
                  </a:rPr>
                  <a:t>大规模语言模型对内存和显存消耗较大，导致在普通终端设备上运行困难，需进行模型压缩或硬件加速优化，以实现资源利用率与性能之间的平衡。</a:t>
                </a:r>
                <a:endParaRPr lang="en-US" dirty="0"/>
              </a:p>
            </p:txBody>
          </p:sp>
        </p:grpSp>
        <p:grpSp>
          <p:nvGrpSpPr>
            <p:cNvPr id="24" name="组合 23"/>
            <p:cNvGrpSpPr/>
            <p:nvPr/>
          </p:nvGrpSpPr>
          <p:grpSpPr>
            <a:xfrm>
              <a:off x="5016342" y="3809627"/>
              <a:ext cx="2864166" cy="2152596"/>
              <a:chOff x="5016342" y="3809627"/>
              <a:chExt cx="2864166" cy="2152596"/>
            </a:xfrm>
          </p:grpSpPr>
          <p:sp>
            <p:nvSpPr>
              <p:cNvPr id="7" name="Bullet3"/>
              <p:cNvSpPr txBox="1"/>
              <p:nvPr/>
            </p:nvSpPr>
            <p:spPr>
              <a:xfrm>
                <a:off x="5016342" y="3809627"/>
                <a:ext cx="2864166" cy="818016"/>
              </a:xfrm>
              <a:prstGeom prst="rect">
                <a:avLst/>
              </a:prstGeom>
              <a:noFill/>
              <a:ln>
                <a:noFill/>
              </a:ln>
            </p:spPr>
            <p:txBody>
              <a:bodyPr wrap="square" lIns="91440" tIns="45720" rIns="91440" bIns="45720" anchor="ctr"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b="1" i="0" u="none" strike="noStrike" kern="1200" cap="none" spc="0" normalizeH="0" baseline="0" noProof="0" dirty="0">
                    <a:ln>
                      <a:noFill/>
                    </a:ln>
                    <a:solidFill>
                      <a:srgbClr val="FFFFFF"/>
                    </a:solidFill>
                    <a:effectLst/>
                    <a:uLnTx/>
                    <a:uFillTx/>
                    <a:cs typeface="+mn-ea"/>
                    <a:sym typeface="+mn-lt"/>
                  </a:rPr>
                  <a:t>领域知识覆盖不足</a:t>
                </a:r>
                <a:endParaRPr lang="en-US" dirty="0"/>
              </a:p>
            </p:txBody>
          </p:sp>
          <p:sp>
            <p:nvSpPr>
              <p:cNvPr id="8" name="Text3"/>
              <p:cNvSpPr txBox="1"/>
              <p:nvPr/>
            </p:nvSpPr>
            <p:spPr>
              <a:xfrm>
                <a:off x="5016342" y="4627647"/>
                <a:ext cx="2864166" cy="1334576"/>
              </a:xfrm>
              <a:prstGeom prst="rect">
                <a:avLst/>
              </a:prstGeom>
              <a:noFill/>
              <a:ln>
                <a:noFill/>
              </a:ln>
            </p:spPr>
            <p:txBody>
              <a:bodyPr wrap="square" lIns="91440" tIns="45720" rIns="91440" bIns="45720" anchor="t"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i="0" u="none" strike="noStrike" kern="1200" cap="none" spc="0" normalizeH="0" baseline="0" noProof="0" dirty="0">
                    <a:ln>
                      <a:noFill/>
                    </a:ln>
                    <a:solidFill>
                      <a:srgbClr val="FFFFFF"/>
                    </a:solidFill>
                    <a:effectLst/>
                    <a:uLnTx/>
                    <a:uFillTx/>
                    <a:cs typeface="+mn-ea"/>
                    <a:sym typeface="+mn-lt"/>
                  </a:rPr>
                  <a:t>本地化模型训练数据多来源于通用语料，面对特定行业或专业领域的用户提问时，存在理解偏差或回答不准确的问题，亟需引入领域微调机制提升语义理解能力。</a:t>
                </a:r>
                <a:endParaRPr lang="en-US" dirty="0"/>
              </a:p>
            </p:txBody>
          </p:sp>
        </p:grpSp>
        <p:grpSp>
          <p:nvGrpSpPr>
            <p:cNvPr id="25" name="组合 24"/>
            <p:cNvGrpSpPr/>
            <p:nvPr/>
          </p:nvGrpSpPr>
          <p:grpSpPr>
            <a:xfrm>
              <a:off x="8023815" y="3809629"/>
              <a:ext cx="2864166" cy="2152600"/>
              <a:chOff x="8023815" y="3809629"/>
              <a:chExt cx="2864166" cy="2152600"/>
            </a:xfrm>
          </p:grpSpPr>
          <p:sp>
            <p:nvSpPr>
              <p:cNvPr id="11" name="Bullet4"/>
              <p:cNvSpPr txBox="1"/>
              <p:nvPr/>
            </p:nvSpPr>
            <p:spPr>
              <a:xfrm>
                <a:off x="8023815" y="3809629"/>
                <a:ext cx="2864166" cy="818016"/>
              </a:xfrm>
              <a:prstGeom prst="rect">
                <a:avLst/>
              </a:prstGeom>
              <a:noFill/>
              <a:ln>
                <a:noFill/>
              </a:ln>
            </p:spPr>
            <p:txBody>
              <a:bodyPr wrap="square" lIns="91440" tIns="45720" rIns="91440" bIns="45720" anchor="ctr"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b="1" i="0" u="none" strike="noStrike" kern="1200" cap="none" spc="0" normalizeH="0" baseline="0" noProof="0" dirty="0">
                    <a:ln>
                      <a:noFill/>
                    </a:ln>
                    <a:solidFill>
                      <a:srgbClr val="FFFFFF"/>
                    </a:solidFill>
                    <a:effectLst/>
                    <a:uLnTx/>
                    <a:uFillTx/>
                    <a:cs typeface="+mn-ea"/>
                    <a:sym typeface="+mn-lt"/>
                  </a:rPr>
                  <a:t>多轮对话上下文管理困难</a:t>
                </a:r>
                <a:endParaRPr lang="en-US" dirty="0"/>
              </a:p>
            </p:txBody>
          </p:sp>
          <p:sp>
            <p:nvSpPr>
              <p:cNvPr id="12" name="Text4"/>
              <p:cNvSpPr txBox="1"/>
              <p:nvPr/>
            </p:nvSpPr>
            <p:spPr>
              <a:xfrm>
                <a:off x="8023815" y="4627652"/>
                <a:ext cx="2864166" cy="1334577"/>
              </a:xfrm>
              <a:prstGeom prst="rect">
                <a:avLst/>
              </a:prstGeom>
              <a:noFill/>
              <a:ln>
                <a:noFill/>
              </a:ln>
            </p:spPr>
            <p:txBody>
              <a:bodyPr wrap="square" lIns="91440" tIns="45720" rIns="91440" bIns="45720" anchor="t"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i="0" u="none" strike="noStrike" kern="1200" cap="none" spc="0" normalizeH="0" baseline="0" noProof="0" dirty="0">
                    <a:ln>
                      <a:noFill/>
                    </a:ln>
                    <a:solidFill>
                      <a:srgbClr val="FFFFFF"/>
                    </a:solidFill>
                    <a:effectLst/>
                    <a:uLnTx/>
                    <a:uFillTx/>
                    <a:cs typeface="+mn-ea"/>
                    <a:sym typeface="+mn-lt"/>
                  </a:rPr>
                  <a:t>系统在维持多轮交互过程中易出现上下文丢失或注意力分散现象，难以准确追踪用户意图演变，需要设计高效的对话状态跟踪与信息保留策略来增强连贯性。</a:t>
                </a:r>
                <a:endParaRPr lang="en-US" dirty="0"/>
              </a:p>
            </p:txBody>
          </p:sp>
        </p:grpSp>
      </p:grpSp>
      <p:sp>
        <p:nvSpPr>
          <p:cNvPr id="10" name="标题 9"/>
          <p:cNvSpPr>
            <a:spLocks noGrp="1"/>
          </p:cNvSpPr>
          <p:nvPr>
            <p:ph type="title" hasCustomPrompt="1"/>
          </p:nvPr>
        </p:nvSpPr>
        <p:spPr/>
        <p:txBody>
          <a:bodyPr/>
          <a:lstStyle/>
          <a:p>
            <a:r>
              <a:rPr lang="zh-CN" altLang="en-US" dirty="0"/>
              <a:t>遇到的主要挑战</a:t>
            </a:r>
            <a:endParaRPr lang="en-US" dirty="0"/>
          </a:p>
        </p:txBody>
      </p:sp>
    </p:spTree>
    <p:custDataLst>
      <p:tags r:id="rId3"/>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fe90b77d-4c26-49ed-a053-3ba4543fba25.source.5.zh-Hans.pptx"/>
          <p:cNvGrpSpPr/>
          <p:nvPr/>
        </p:nvGrpSpPr>
        <p:grpSpPr>
          <a:xfrm>
            <a:off x="0" y="1130300"/>
            <a:ext cx="12192000" cy="5003800"/>
            <a:chOff x="0" y="1130300"/>
            <a:chExt cx="12192000" cy="5003800"/>
          </a:xfrm>
        </p:grpSpPr>
        <p:sp>
          <p:nvSpPr>
            <p:cNvPr id="70" name="PictureMisc1"/>
            <p:cNvSpPr/>
            <p:nvPr/>
          </p:nvSpPr>
          <p:spPr>
            <a:xfrm>
              <a:off x="0" y="1130300"/>
              <a:ext cx="12192000" cy="1378928"/>
            </a:xfrm>
            <a:prstGeom prst="rect">
              <a:avLst/>
            </a:prstGeom>
            <a:blipFill>
              <a:blip r:embed="rId1"/>
              <a:srcRect/>
              <a:stretch>
                <a:fillRect t="-244606" b="-244606"/>
              </a:stretch>
            </a:blipFill>
            <a:ln w="38100">
              <a:noFill/>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algn="ctr"/>
              <a:endParaRPr lang="zh-CN" altLang="en-US">
                <a:solidFill>
                  <a:schemeClr val="tx1"/>
                </a:solidFill>
                <a:cs typeface="+mn-ea"/>
                <a:sym typeface="+mn-lt"/>
              </a:endParaRPr>
            </a:p>
          </p:txBody>
        </p:sp>
        <p:sp>
          <p:nvSpPr>
            <p:cNvPr id="16" name="Title"/>
            <p:cNvSpPr txBox="1"/>
            <p:nvPr/>
          </p:nvSpPr>
          <p:spPr>
            <a:xfrm>
              <a:off x="660400" y="1888067"/>
              <a:ext cx="10858500" cy="621161"/>
            </a:xfrm>
            <a:prstGeom prst="rect">
              <a:avLst/>
            </a:prstGeom>
            <a:solidFill>
              <a:schemeClr val="accent1">
                <a:lumMod val="75000"/>
                <a:alpha val="95000"/>
              </a:schemeClr>
            </a:solidFill>
            <a:ln>
              <a:noFill/>
            </a:ln>
          </p:spPr>
          <p:txBody>
            <a:bodyPr spcFirstLastPara="1" wrap="square" lIns="91440" tIns="45720" rIns="91440" bIns="45720" anchor="ctr" anchorCtr="0">
              <a:normAutofit/>
            </a:bodyPr>
            <a:lstStyle>
              <a:defPPr>
                <a:defRPr lang="zh-CN"/>
              </a:defPPr>
              <a:lvl1pPr>
                <a:defRPr sz="2400" b="1">
                  <a:solidFill>
                    <a:srgbClr val="FFFFFF"/>
                  </a:solidFill>
                  <a:cs typeface="+mn-ea"/>
                </a:defRPr>
              </a:lvl1pPr>
            </a:lstStyle>
            <a:p>
              <a:r>
                <a:rPr lang="zh-CN" altLang="en-US" dirty="0">
                  <a:sym typeface="+mn-lt"/>
                </a:rPr>
                <a:t>硬件加速与模型量化技术的应用</a:t>
              </a:r>
              <a:endParaRPr lang="en-US" dirty="0"/>
            </a:p>
          </p:txBody>
        </p:sp>
        <p:grpSp>
          <p:nvGrpSpPr>
            <p:cNvPr id="2" name="组合 1"/>
            <p:cNvGrpSpPr/>
            <p:nvPr/>
          </p:nvGrpSpPr>
          <p:grpSpPr>
            <a:xfrm>
              <a:off x="660400" y="2631780"/>
              <a:ext cx="5350931" cy="1080100"/>
              <a:chOff x="660400" y="2631780"/>
              <a:chExt cx="5350931" cy="1080100"/>
            </a:xfrm>
          </p:grpSpPr>
          <p:sp>
            <p:nvSpPr>
              <p:cNvPr id="71" name="Bullet1"/>
              <p:cNvSpPr txBox="1"/>
              <p:nvPr/>
            </p:nvSpPr>
            <p:spPr>
              <a:xfrm>
                <a:off x="660400" y="2631780"/>
                <a:ext cx="5350931" cy="395845"/>
              </a:xfrm>
              <a:prstGeom prst="rect">
                <a:avLst/>
              </a:prstGeom>
              <a:noFill/>
              <a:ln>
                <a:noFill/>
              </a:ln>
            </p:spPr>
            <p:txBody>
              <a:bodyPr wrap="square" lIns="91440" tIns="45720" rIns="91440" bIns="45720" anchor="ctr"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b="1" i="0" u="none" strike="noStrike" kern="1200" cap="none" spc="0" normalizeH="0" baseline="0" noProof="0" dirty="0">
                    <a:ln>
                      <a:noFill/>
                    </a:ln>
                    <a:effectLst/>
                    <a:uLnTx/>
                    <a:uFillTx/>
                    <a:cs typeface="+mn-ea"/>
                    <a:sym typeface="+mn-lt"/>
                  </a:rPr>
                  <a:t>硬件加速平台选型分析</a:t>
                </a:r>
                <a:endParaRPr lang="en-US" dirty="0"/>
              </a:p>
            </p:txBody>
          </p:sp>
          <p:sp>
            <p:nvSpPr>
              <p:cNvPr id="72" name="Text1"/>
              <p:cNvSpPr txBox="1"/>
              <p:nvPr/>
            </p:nvSpPr>
            <p:spPr>
              <a:xfrm>
                <a:off x="660400" y="3027623"/>
                <a:ext cx="5350931" cy="684257"/>
              </a:xfrm>
              <a:prstGeom prst="rect">
                <a:avLst/>
              </a:prstGeom>
              <a:noFill/>
              <a:ln>
                <a:noFill/>
              </a:ln>
            </p:spPr>
            <p:txBody>
              <a:bodyPr wrap="square" lIns="91440" tIns="45720" rIns="91440" bIns="45720" anchor="t"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i="0" u="none" strike="noStrike" kern="1200" cap="none" spc="0" normalizeH="0" baseline="0" noProof="0" dirty="0">
                    <a:ln>
                      <a:noFill/>
                    </a:ln>
                    <a:effectLst/>
                    <a:uLnTx/>
                    <a:uFillTx/>
                    <a:cs typeface="+mn-ea"/>
                    <a:sym typeface="+mn-lt"/>
                  </a:rPr>
                  <a:t>针对本地化部署需求，选用支持AI推理加速的专用硬件，如GPU、NPU或FPGA，能够显著提升自然语言处理模型的响应速度与并发处理能力，保障系统实时性与稳定性。</a:t>
                </a:r>
                <a:endParaRPr lang="en-US" dirty="0"/>
              </a:p>
            </p:txBody>
          </p:sp>
        </p:grpSp>
        <p:grpSp>
          <p:nvGrpSpPr>
            <p:cNvPr id="8" name="组合 7"/>
            <p:cNvGrpSpPr/>
            <p:nvPr/>
          </p:nvGrpSpPr>
          <p:grpSpPr>
            <a:xfrm>
              <a:off x="660400" y="3842889"/>
              <a:ext cx="5350931" cy="1080100"/>
              <a:chOff x="660400" y="3842889"/>
              <a:chExt cx="5350931" cy="1080100"/>
            </a:xfrm>
          </p:grpSpPr>
          <p:sp>
            <p:nvSpPr>
              <p:cNvPr id="73" name="Bullet2"/>
              <p:cNvSpPr txBox="1"/>
              <p:nvPr/>
            </p:nvSpPr>
            <p:spPr>
              <a:xfrm>
                <a:off x="660400" y="3842889"/>
                <a:ext cx="5350931" cy="395845"/>
              </a:xfrm>
              <a:prstGeom prst="rect">
                <a:avLst/>
              </a:prstGeom>
              <a:noFill/>
              <a:ln>
                <a:noFill/>
              </a:ln>
            </p:spPr>
            <p:txBody>
              <a:bodyPr wrap="square" lIns="91440" tIns="45720" rIns="91440" bIns="45720" anchor="ctr"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b="1" i="0" u="none" strike="noStrike" kern="1200" cap="none" spc="0" normalizeH="0" baseline="0" noProof="0" dirty="0">
                    <a:ln>
                      <a:noFill/>
                    </a:ln>
                    <a:effectLst/>
                    <a:uLnTx/>
                    <a:uFillTx/>
                    <a:cs typeface="+mn-ea"/>
                    <a:sym typeface="+mn-lt"/>
                  </a:rPr>
                  <a:t>模型量化技术实施路径</a:t>
                </a:r>
                <a:endParaRPr lang="en-US" dirty="0"/>
              </a:p>
            </p:txBody>
          </p:sp>
          <p:sp>
            <p:nvSpPr>
              <p:cNvPr id="74" name="Text2"/>
              <p:cNvSpPr txBox="1"/>
              <p:nvPr/>
            </p:nvSpPr>
            <p:spPr>
              <a:xfrm>
                <a:off x="660400" y="4238732"/>
                <a:ext cx="5350931" cy="684257"/>
              </a:xfrm>
              <a:prstGeom prst="rect">
                <a:avLst/>
              </a:prstGeom>
              <a:noFill/>
              <a:ln>
                <a:noFill/>
              </a:ln>
            </p:spPr>
            <p:txBody>
              <a:bodyPr wrap="square" lIns="91440" tIns="45720" rIns="91440" bIns="45720" anchor="t"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i="0" u="none" strike="noStrike" kern="1200" cap="none" spc="0" normalizeH="0" baseline="0" noProof="0" dirty="0">
                    <a:ln>
                      <a:noFill/>
                    </a:ln>
                    <a:effectLst/>
                    <a:uLnTx/>
                    <a:uFillTx/>
                    <a:cs typeface="+mn-ea"/>
                    <a:sym typeface="+mn-lt"/>
                  </a:rPr>
                  <a:t>通过将浮点权重转换为低精度整数表示，降低模型计算复杂度与内存占用，在保持较高准确率的同时大幅提升推理效率，尤其适用于资源受限的边缘设备部署场景。</a:t>
                </a:r>
                <a:endParaRPr lang="en-US" dirty="0"/>
              </a:p>
            </p:txBody>
          </p:sp>
        </p:grpSp>
        <p:grpSp>
          <p:nvGrpSpPr>
            <p:cNvPr id="10" name="组合 9"/>
            <p:cNvGrpSpPr/>
            <p:nvPr/>
          </p:nvGrpSpPr>
          <p:grpSpPr>
            <a:xfrm>
              <a:off x="660399" y="5053999"/>
              <a:ext cx="10858500" cy="1080101"/>
              <a:chOff x="660399" y="5053999"/>
              <a:chExt cx="10858500" cy="1080101"/>
            </a:xfrm>
          </p:grpSpPr>
          <p:sp>
            <p:nvSpPr>
              <p:cNvPr id="75" name="Bullet3"/>
              <p:cNvSpPr txBox="1"/>
              <p:nvPr/>
            </p:nvSpPr>
            <p:spPr>
              <a:xfrm>
                <a:off x="660399" y="5053999"/>
                <a:ext cx="10858500" cy="395845"/>
              </a:xfrm>
              <a:prstGeom prst="rect">
                <a:avLst/>
              </a:prstGeom>
              <a:noFill/>
              <a:ln>
                <a:noFill/>
              </a:ln>
            </p:spPr>
            <p:txBody>
              <a:bodyPr wrap="square" lIns="91440" tIns="45720" rIns="91440" bIns="45720" anchor="ctr"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b="1" i="0" u="none" strike="noStrike" kern="1200" cap="none" spc="0" normalizeH="0" baseline="0" noProof="0" dirty="0">
                    <a:ln>
                      <a:noFill/>
                    </a:ln>
                    <a:effectLst/>
                    <a:uLnTx/>
                    <a:uFillTx/>
                    <a:cs typeface="+mn-ea"/>
                    <a:sym typeface="+mn-lt"/>
                  </a:rPr>
                  <a:t>推理引擎优化配置策略</a:t>
                </a:r>
                <a:endParaRPr lang="en-US" dirty="0"/>
              </a:p>
            </p:txBody>
          </p:sp>
          <p:sp>
            <p:nvSpPr>
              <p:cNvPr id="76" name="Text3"/>
              <p:cNvSpPr txBox="1"/>
              <p:nvPr/>
            </p:nvSpPr>
            <p:spPr>
              <a:xfrm>
                <a:off x="660399" y="5449843"/>
                <a:ext cx="10858500" cy="684257"/>
              </a:xfrm>
              <a:prstGeom prst="rect">
                <a:avLst/>
              </a:prstGeom>
              <a:noFill/>
              <a:ln>
                <a:noFill/>
              </a:ln>
            </p:spPr>
            <p:txBody>
              <a:bodyPr wrap="square" lIns="91440" tIns="45720" rIns="91440" bIns="45720" anchor="t"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i="0" u="none" strike="noStrike" kern="1200" cap="none" spc="0" normalizeH="0" baseline="0" noProof="0" dirty="0">
                    <a:ln>
                      <a:noFill/>
                    </a:ln>
                    <a:effectLst/>
                    <a:uLnTx/>
                    <a:uFillTx/>
                    <a:cs typeface="+mn-ea"/>
                    <a:sym typeface="+mn-lt"/>
                  </a:rPr>
                  <a:t>引入TensorRT、ONNX Runtime等高效推理框架，结合硬件特性进行算子融合与执行计划优化，最大限度发挥硬件加速性能，缩短端到端响应延迟。</a:t>
                </a:r>
                <a:endParaRPr lang="en-US" dirty="0"/>
              </a:p>
            </p:txBody>
          </p:sp>
        </p:grpSp>
        <p:grpSp>
          <p:nvGrpSpPr>
            <p:cNvPr id="11" name="组合 10"/>
            <p:cNvGrpSpPr/>
            <p:nvPr/>
          </p:nvGrpSpPr>
          <p:grpSpPr>
            <a:xfrm>
              <a:off x="6167969" y="2631780"/>
              <a:ext cx="5350931" cy="1080100"/>
              <a:chOff x="6167969" y="2631780"/>
              <a:chExt cx="5350931" cy="1080100"/>
            </a:xfrm>
          </p:grpSpPr>
          <p:sp>
            <p:nvSpPr>
              <p:cNvPr id="79" name="Bullet4"/>
              <p:cNvSpPr txBox="1"/>
              <p:nvPr/>
            </p:nvSpPr>
            <p:spPr>
              <a:xfrm>
                <a:off x="6167969" y="2631780"/>
                <a:ext cx="5350931" cy="395845"/>
              </a:xfrm>
              <a:prstGeom prst="rect">
                <a:avLst/>
              </a:prstGeom>
              <a:noFill/>
              <a:ln>
                <a:noFill/>
              </a:ln>
            </p:spPr>
            <p:txBody>
              <a:bodyPr wrap="square" lIns="91440" tIns="45720" rIns="91440" bIns="45720" anchor="ctr"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b="1" i="0" u="none" strike="noStrike" kern="1200" cap="none" spc="0" normalizeH="0" baseline="0" noProof="0" dirty="0">
                    <a:ln>
                      <a:noFill/>
                    </a:ln>
                    <a:effectLst/>
                    <a:uLnTx/>
                    <a:uFillTx/>
                    <a:cs typeface="+mn-ea"/>
                    <a:sym typeface="+mn-lt"/>
                  </a:rPr>
                  <a:t>动态批处理与负载均衡机制</a:t>
                </a:r>
                <a:endParaRPr lang="en-US" dirty="0"/>
              </a:p>
            </p:txBody>
          </p:sp>
          <p:sp>
            <p:nvSpPr>
              <p:cNvPr id="80" name="Text4"/>
              <p:cNvSpPr txBox="1"/>
              <p:nvPr/>
            </p:nvSpPr>
            <p:spPr>
              <a:xfrm>
                <a:off x="6167969" y="3027623"/>
                <a:ext cx="5350931" cy="684257"/>
              </a:xfrm>
              <a:prstGeom prst="rect">
                <a:avLst/>
              </a:prstGeom>
              <a:noFill/>
              <a:ln>
                <a:noFill/>
              </a:ln>
            </p:spPr>
            <p:txBody>
              <a:bodyPr wrap="square" lIns="91440" tIns="45720" rIns="91440" bIns="45720" anchor="t"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i="0" u="none" strike="noStrike" kern="1200" cap="none" spc="0" normalizeH="0" baseline="0" noProof="0" dirty="0">
                    <a:ln>
                      <a:noFill/>
                    </a:ln>
                    <a:effectLst/>
                    <a:uLnTx/>
                    <a:uFillTx/>
                    <a:cs typeface="+mn-ea"/>
                    <a:sym typeface="+mn-lt"/>
                  </a:rPr>
                  <a:t>在服务层实现请求动态批处理，提高硬件利用率，并配合负载均衡策略合理分配计算资源，有效应对高峰时段的高并发自然语言处理任务需求。</a:t>
                </a:r>
                <a:endParaRPr lang="en-US" dirty="0"/>
              </a:p>
            </p:txBody>
          </p:sp>
        </p:grpSp>
        <p:grpSp>
          <p:nvGrpSpPr>
            <p:cNvPr id="12" name="组合 11"/>
            <p:cNvGrpSpPr/>
            <p:nvPr/>
          </p:nvGrpSpPr>
          <p:grpSpPr>
            <a:xfrm>
              <a:off x="6167969" y="3842889"/>
              <a:ext cx="5350931" cy="1080100"/>
              <a:chOff x="6167969" y="3842889"/>
              <a:chExt cx="5350931" cy="1080100"/>
            </a:xfrm>
          </p:grpSpPr>
          <p:sp>
            <p:nvSpPr>
              <p:cNvPr id="81" name="Bullet5"/>
              <p:cNvSpPr txBox="1"/>
              <p:nvPr/>
            </p:nvSpPr>
            <p:spPr>
              <a:xfrm>
                <a:off x="6167969" y="3842889"/>
                <a:ext cx="5350931" cy="395845"/>
              </a:xfrm>
              <a:prstGeom prst="rect">
                <a:avLst/>
              </a:prstGeom>
              <a:noFill/>
              <a:ln>
                <a:noFill/>
              </a:ln>
            </p:spPr>
            <p:txBody>
              <a:bodyPr wrap="square" lIns="91440" tIns="45720" rIns="91440" bIns="45720" anchor="ctr"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b="1" i="0" u="none" strike="noStrike" kern="1200" cap="none" spc="0" normalizeH="0" baseline="0" noProof="0" dirty="0">
                    <a:ln>
                      <a:noFill/>
                    </a:ln>
                    <a:effectLst/>
                    <a:uLnTx/>
                    <a:uFillTx/>
                    <a:cs typeface="+mn-ea"/>
                    <a:sym typeface="+mn-lt"/>
                  </a:rPr>
                  <a:t>端到端部署验证与调优</a:t>
                </a:r>
                <a:endParaRPr lang="en-US" dirty="0"/>
              </a:p>
            </p:txBody>
          </p:sp>
          <p:sp>
            <p:nvSpPr>
              <p:cNvPr id="82" name="Text5"/>
              <p:cNvSpPr txBox="1"/>
              <p:nvPr/>
            </p:nvSpPr>
            <p:spPr>
              <a:xfrm>
                <a:off x="6167969" y="4238732"/>
                <a:ext cx="5350931" cy="684257"/>
              </a:xfrm>
              <a:prstGeom prst="rect">
                <a:avLst/>
              </a:prstGeom>
              <a:noFill/>
              <a:ln>
                <a:noFill/>
              </a:ln>
            </p:spPr>
            <p:txBody>
              <a:bodyPr wrap="square" lIns="91440" tIns="45720" rIns="91440" bIns="45720" anchor="t"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i="0" u="none" strike="noStrike" kern="1200" cap="none" spc="0" normalizeH="0" baseline="0" noProof="0" dirty="0">
                    <a:ln>
                      <a:noFill/>
                    </a:ln>
                    <a:effectLst/>
                    <a:uLnTx/>
                    <a:uFillTx/>
                    <a:cs typeface="+mn-ea"/>
                    <a:sym typeface="+mn-lt"/>
                  </a:rPr>
                  <a:t>完成硬件与模型协同部署后，通过真实业务流量测试系统整体表现，持续监控延迟、吞吐量和资源消耗指标，针对性调整参数以实现最佳运行状态。</a:t>
                </a:r>
                <a:endParaRPr lang="en-US" dirty="0"/>
              </a:p>
            </p:txBody>
          </p:sp>
        </p:grpSp>
      </p:grpSp>
      <p:sp>
        <p:nvSpPr>
          <p:cNvPr id="3" name="标题 2"/>
          <p:cNvSpPr>
            <a:spLocks noGrp="1"/>
          </p:cNvSpPr>
          <p:nvPr>
            <p:ph type="title" hasCustomPrompt="1"/>
          </p:nvPr>
        </p:nvSpPr>
        <p:spPr/>
        <p:txBody>
          <a:bodyPr/>
          <a:lstStyle/>
          <a:p>
            <a:r>
              <a:rPr lang="zh-CN" altLang="en-US" dirty="0"/>
              <a:t>解决方案实施</a:t>
            </a:r>
            <a:endParaRPr lang="en-US" dirty="0"/>
          </a:p>
        </p:txBody>
      </p:sp>
    </p:spTree>
    <p:custDataLst>
      <p:tags r:id="rId2"/>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hasCustomPrompt="1"/>
          </p:nvPr>
        </p:nvSpPr>
        <p:spPr/>
        <p:txBody>
          <a:bodyPr/>
          <a:lstStyle/>
          <a:p>
            <a:r>
              <a:rPr lang="zh-CN" altLang="en-US" dirty="0"/>
              <a:t>谢谢观看</a:t>
            </a:r>
            <a:endParaRPr lang="en-US" dirty="0"/>
          </a:p>
        </p:txBody>
      </p:sp>
      <p:sp>
        <p:nvSpPr>
          <p:cNvPr id="4" name="文本占位符 3"/>
          <p:cNvSpPr>
            <a:spLocks noGrp="1"/>
          </p:cNvSpPr>
          <p:nvPr>
            <p:ph type="body" sz="quarter" idx="13" hasCustomPrompt="1"/>
          </p:nvPr>
        </p:nvSpPr>
        <p:spPr/>
        <p:txBody>
          <a:bodyPr/>
          <a:lstStyle/>
          <a:p>
            <a:r>
              <a:rPr lang="zh-CN" altLang="en-US" dirty="0"/>
              <a:t>Cappt AI</a:t>
            </a:r>
            <a:endParaRPr lang="en-US" dirty="0"/>
          </a:p>
        </p:txBody>
      </p:sp>
      <p:sp>
        <p:nvSpPr>
          <p:cNvPr id="7" name="文本占位符 6"/>
          <p:cNvSpPr>
            <a:spLocks noGrp="1"/>
          </p:cNvSpPr>
          <p:nvPr>
            <p:ph type="body" sz="quarter" idx="14" hasCustomPrompt="1"/>
          </p:nvPr>
        </p:nvSpPr>
        <p:spPr/>
        <p:txBody>
          <a:bodyPr/>
          <a:lstStyle/>
          <a:p>
            <a:r>
              <a:rPr lang="zh-CN" altLang="en-US" dirty="0"/>
              <a:t>2025/12/14</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d283790a-959a-41bf-bddb-893b91c954b2.source.5.zh-Hans.pptx"/>
          <p:cNvGrpSpPr/>
          <p:nvPr/>
        </p:nvGrpSpPr>
        <p:grpSpPr>
          <a:xfrm>
            <a:off x="660400" y="0"/>
            <a:ext cx="11531600" cy="6858000"/>
            <a:chOff x="660400" y="0"/>
            <a:chExt cx="11531600" cy="6858000"/>
          </a:xfrm>
        </p:grpSpPr>
        <p:sp>
          <p:nvSpPr>
            <p:cNvPr id="2" name="P"/>
            <p:cNvSpPr/>
            <p:nvPr/>
          </p:nvSpPr>
          <p:spPr>
            <a:xfrm>
              <a:off x="660400" y="2278251"/>
              <a:ext cx="9821333" cy="3855850"/>
            </a:xfrm>
            <a:prstGeom prst="snip2DiagRect">
              <a:avLst>
                <a:gd name="adj1" fmla="val 0"/>
                <a:gd name="adj2" fmla="val 9766"/>
              </a:avLst>
            </a:prstGeom>
            <a:noFill/>
            <a:ln w="12700">
              <a:solidFill>
                <a:schemeClr val="accent1"/>
              </a:solidFill>
              <a:round/>
            </a:ln>
          </p:spPr>
          <p:txBody>
            <a:bodyPr wrap="square" lIns="91440" tIns="45720" rIns="91440" bIns="45720" anchor="ctr">
              <a:normAutofit/>
            </a:bodyPr>
            <a:lstStyle/>
            <a:p>
              <a:pPr algn="ctr"/>
              <a:endParaRPr lang="en-ID">
                <a:cs typeface="+mn-ea"/>
              </a:endParaRPr>
            </a:p>
          </p:txBody>
        </p:sp>
        <p:sp>
          <p:nvSpPr>
            <p:cNvPr id="4" name="PictureMisc1"/>
            <p:cNvSpPr/>
            <p:nvPr/>
          </p:nvSpPr>
          <p:spPr>
            <a:xfrm>
              <a:off x="9413240" y="0"/>
              <a:ext cx="2778760" cy="6858000"/>
            </a:xfrm>
            <a:prstGeom prst="rect">
              <a:avLst/>
            </a:prstGeom>
            <a:blipFill dpi="0" rotWithShape="0">
              <a:blip r:embed="rId1">
                <a:extLst>
                  <a:ext uri="{BEBA8EAE-BF5A-486C-A8C5-ECC9F3942E4B}">
                    <a14:imgProps xmlns:a14="http://schemas.microsoft.com/office/drawing/2010/main">
                      <a14:imgLayer r:embed="rId2">
                        <a14:imgEffect>
                          <a14:colorTemperature colorTemp="5300"/>
                        </a14:imgEffect>
                      </a14:imgLayer>
                    </a14:imgProps>
                  </a:ext>
                </a:extLst>
              </a:blip>
              <a:srcRect/>
              <a:stretch>
                <a:fillRect l="-288382" r="-43518"/>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a:endParaRPr lang="zh-CN" altLang="en-US" dirty="0">
                <a:latin typeface="Arial" panose="020B0604020202020204" pitchFamily="34" charset="0"/>
                <a:ea typeface="微软雅黑" panose="020B0503020204020204" pitchFamily="34" charset="-122"/>
              </a:endParaRPr>
            </a:p>
          </p:txBody>
        </p:sp>
        <p:sp>
          <p:nvSpPr>
            <p:cNvPr id="8" name="Title"/>
            <p:cNvSpPr/>
            <p:nvPr/>
          </p:nvSpPr>
          <p:spPr>
            <a:xfrm>
              <a:off x="660400" y="1130300"/>
              <a:ext cx="8285480" cy="988060"/>
            </a:xfrm>
            <a:prstGeom prst="rect">
              <a:avLst/>
            </a:prstGeom>
            <a:noFill/>
            <a:ln w="76200">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r>
                <a:rPr lang="zh-CN" altLang="en-US" sz="4400" b="1" dirty="0">
                  <a:solidFill>
                    <a:schemeClr val="tx1"/>
                  </a:solidFill>
                </a:rPr>
                <a:t>目录</a:t>
              </a:r>
              <a:endParaRPr lang="en-US" dirty="0"/>
            </a:p>
          </p:txBody>
        </p:sp>
        <p:grpSp>
          <p:nvGrpSpPr>
            <p:cNvPr id="3" name="组合 2"/>
            <p:cNvGrpSpPr/>
            <p:nvPr/>
          </p:nvGrpSpPr>
          <p:grpSpPr>
            <a:xfrm>
              <a:off x="969434" y="2477917"/>
              <a:ext cx="3866303" cy="1072780"/>
              <a:chOff x="969434" y="2477917"/>
              <a:chExt cx="3866303" cy="1072780"/>
            </a:xfrm>
          </p:grpSpPr>
          <p:sp>
            <p:nvSpPr>
              <p:cNvPr id="5" name="Bullet1"/>
              <p:cNvSpPr txBox="1"/>
              <p:nvPr/>
            </p:nvSpPr>
            <p:spPr>
              <a:xfrm>
                <a:off x="1521541" y="2477917"/>
                <a:ext cx="3314196" cy="1072778"/>
              </a:xfrm>
              <a:prstGeom prst="rect">
                <a:avLst/>
              </a:prstGeom>
              <a:noFill/>
              <a:ln>
                <a:noFill/>
              </a:ln>
            </p:spPr>
            <p:txBody>
              <a:bodyPr wrap="square" lIns="91440" tIns="45720" rIns="91440" bIns="45720" anchor="ctr" anchorCtr="0">
                <a:normAutofit/>
              </a:bodyPr>
              <a:lstStyle>
                <a:defPPr>
                  <a:defRPr lang="en-US"/>
                </a:defPPr>
                <a:lvl1pPr marR="0" lvl="0" indent="0" defTabSz="913765" fontAlgn="auto">
                  <a:spcBef>
                    <a:spcPts val="0"/>
                  </a:spcBef>
                  <a:spcAft>
                    <a:spcPts val="0"/>
                  </a:spcAft>
                  <a:buClrTx/>
                  <a:buSzPct val="25000"/>
                  <a:buFontTx/>
                  <a:buNone/>
                  <a:defRPr kumimoji="0" b="1" i="0" u="none" strike="noStrike" cap="none" spc="0" normalizeH="0" baseline="0">
                    <a:ln>
                      <a:noFill/>
                    </a:ln>
                    <a:solidFill>
                      <a:schemeClr val="tx1"/>
                    </a:solidFill>
                    <a:effectLst/>
                    <a:uLnTx/>
                    <a:uFillTx/>
                    <a:latin typeface="Arial" panose="020B0604020202020204" pitchFamily="34" charset="0"/>
                    <a:cs typeface="Arial" panose="020B0604020202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nSpc>
                    <a:spcPct val="120000"/>
                  </a:lnSpc>
                </a:pPr>
                <a:r>
                  <a:rPr lang="zh-CN" altLang="en-US" dirty="0"/>
                  <a:t>项目背景与目标</a:t>
                </a:r>
                <a:endParaRPr lang="en-US" dirty="0"/>
              </a:p>
            </p:txBody>
          </p:sp>
          <p:sp>
            <p:nvSpPr>
              <p:cNvPr id="6" name="Number1"/>
              <p:cNvSpPr/>
              <p:nvPr/>
            </p:nvSpPr>
            <p:spPr>
              <a:xfrm>
                <a:off x="969434" y="2477919"/>
                <a:ext cx="552106" cy="1072778"/>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rmAutofit/>
              </a:bodyPr>
              <a:lstStyle/>
              <a:p>
                <a:r>
                  <a:rPr lang="en-US" altLang="zh-CN" b="1" dirty="0">
                    <a:solidFill>
                      <a:schemeClr val="accent1"/>
                    </a:solidFill>
                    <a:cs typeface="+mn-ea"/>
                  </a:rPr>
                  <a:t>1.</a:t>
                </a:r>
                <a:endParaRPr lang="zh-CN" altLang="en-US" b="1" dirty="0">
                  <a:solidFill>
                    <a:schemeClr val="accent1"/>
                  </a:solidFill>
                  <a:cs typeface="+mn-ea"/>
                </a:endParaRPr>
              </a:p>
            </p:txBody>
          </p:sp>
        </p:grpSp>
        <p:grpSp>
          <p:nvGrpSpPr>
            <p:cNvPr id="7" name="组合 6"/>
            <p:cNvGrpSpPr/>
            <p:nvPr/>
          </p:nvGrpSpPr>
          <p:grpSpPr>
            <a:xfrm>
              <a:off x="969434" y="3669786"/>
              <a:ext cx="3866303" cy="1072780"/>
              <a:chOff x="969434" y="3669786"/>
              <a:chExt cx="3866303" cy="1072780"/>
            </a:xfrm>
          </p:grpSpPr>
          <p:sp>
            <p:nvSpPr>
              <p:cNvPr id="20" name="Bullet2"/>
              <p:cNvSpPr txBox="1"/>
              <p:nvPr/>
            </p:nvSpPr>
            <p:spPr>
              <a:xfrm>
                <a:off x="1521541" y="3669786"/>
                <a:ext cx="3314196" cy="1072778"/>
              </a:xfrm>
              <a:prstGeom prst="rect">
                <a:avLst/>
              </a:prstGeom>
              <a:noFill/>
              <a:ln>
                <a:noFill/>
              </a:ln>
            </p:spPr>
            <p:txBody>
              <a:bodyPr wrap="square" lIns="91440" tIns="45720" rIns="91440" bIns="45720" anchor="ctr" anchorCtr="0">
                <a:normAutofit/>
              </a:bodyPr>
              <a:lstStyle>
                <a:defPPr>
                  <a:defRPr lang="en-US"/>
                </a:defPPr>
                <a:lvl1pPr marR="0" lvl="0" indent="0" defTabSz="913765" fontAlgn="auto">
                  <a:spcBef>
                    <a:spcPts val="0"/>
                  </a:spcBef>
                  <a:spcAft>
                    <a:spcPts val="0"/>
                  </a:spcAft>
                  <a:buClrTx/>
                  <a:buSzPct val="25000"/>
                  <a:buFontTx/>
                  <a:buNone/>
                  <a:defRPr kumimoji="0" b="1" i="0" u="none" strike="noStrike" cap="none" spc="0" normalizeH="0" baseline="0">
                    <a:ln>
                      <a:noFill/>
                    </a:ln>
                    <a:solidFill>
                      <a:schemeClr val="tx1"/>
                    </a:solidFill>
                    <a:effectLst/>
                    <a:uLnTx/>
                    <a:uFillTx/>
                    <a:latin typeface="Arial" panose="020B0604020202020204" pitchFamily="34" charset="0"/>
                    <a:cs typeface="Arial" panose="020B0604020202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nSpc>
                    <a:spcPct val="120000"/>
                  </a:lnSpc>
                </a:pPr>
                <a:r>
                  <a:rPr lang="zh-CN" altLang="en-US" dirty="0"/>
                  <a:t>技术选型与架构设计</a:t>
                </a:r>
                <a:endParaRPr lang="en-US" dirty="0"/>
              </a:p>
            </p:txBody>
          </p:sp>
          <p:sp>
            <p:nvSpPr>
              <p:cNvPr id="21" name="Number2"/>
              <p:cNvSpPr/>
              <p:nvPr/>
            </p:nvSpPr>
            <p:spPr>
              <a:xfrm>
                <a:off x="969434" y="3669788"/>
                <a:ext cx="552106" cy="1072778"/>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rmAutofit/>
              </a:bodyPr>
              <a:lstStyle/>
              <a:p>
                <a:r>
                  <a:rPr lang="en-US" altLang="zh-CN" b="1" dirty="0">
                    <a:solidFill>
                      <a:schemeClr val="accent1"/>
                    </a:solidFill>
                    <a:cs typeface="+mn-ea"/>
                  </a:rPr>
                  <a:t>2.</a:t>
                </a:r>
                <a:endParaRPr lang="zh-CN" altLang="en-US" b="1" dirty="0">
                  <a:solidFill>
                    <a:schemeClr val="accent1"/>
                  </a:solidFill>
                  <a:cs typeface="+mn-ea"/>
                </a:endParaRPr>
              </a:p>
            </p:txBody>
          </p:sp>
        </p:grpSp>
        <p:grpSp>
          <p:nvGrpSpPr>
            <p:cNvPr id="9" name="组合 8"/>
            <p:cNvGrpSpPr/>
            <p:nvPr/>
          </p:nvGrpSpPr>
          <p:grpSpPr>
            <a:xfrm>
              <a:off x="969434" y="4861655"/>
              <a:ext cx="3866303" cy="1072780"/>
              <a:chOff x="969434" y="4861655"/>
              <a:chExt cx="3866303" cy="1072780"/>
            </a:xfrm>
          </p:grpSpPr>
          <p:sp>
            <p:nvSpPr>
              <p:cNvPr id="23" name="Bullet3"/>
              <p:cNvSpPr txBox="1"/>
              <p:nvPr/>
            </p:nvSpPr>
            <p:spPr>
              <a:xfrm>
                <a:off x="1521541" y="4861655"/>
                <a:ext cx="3314196" cy="1072778"/>
              </a:xfrm>
              <a:prstGeom prst="rect">
                <a:avLst/>
              </a:prstGeom>
              <a:noFill/>
              <a:ln>
                <a:noFill/>
              </a:ln>
            </p:spPr>
            <p:txBody>
              <a:bodyPr wrap="square" lIns="91440" tIns="45720" rIns="91440" bIns="45720" anchor="ctr" anchorCtr="0">
                <a:normAutofit/>
              </a:bodyPr>
              <a:lstStyle>
                <a:defPPr>
                  <a:defRPr lang="en-US"/>
                </a:defPPr>
                <a:lvl1pPr marR="0" lvl="0" indent="0" defTabSz="913765" fontAlgn="auto">
                  <a:spcBef>
                    <a:spcPts val="0"/>
                  </a:spcBef>
                  <a:spcAft>
                    <a:spcPts val="0"/>
                  </a:spcAft>
                  <a:buClrTx/>
                  <a:buSzPct val="25000"/>
                  <a:buFontTx/>
                  <a:buNone/>
                  <a:defRPr kumimoji="0" b="1" i="0" u="none" strike="noStrike" cap="none" spc="0" normalizeH="0" baseline="0">
                    <a:ln>
                      <a:noFill/>
                    </a:ln>
                    <a:solidFill>
                      <a:schemeClr val="tx1"/>
                    </a:solidFill>
                    <a:effectLst/>
                    <a:uLnTx/>
                    <a:uFillTx/>
                    <a:latin typeface="Arial" panose="020B0604020202020204" pitchFamily="34" charset="0"/>
                    <a:cs typeface="Arial" panose="020B0604020202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nSpc>
                    <a:spcPct val="120000"/>
                  </a:lnSpc>
                </a:pPr>
                <a:r>
                  <a:rPr lang="zh-CN" altLang="en-US" dirty="0"/>
                  <a:t>模型部署实施过程</a:t>
                </a:r>
                <a:endParaRPr lang="en-US" dirty="0"/>
              </a:p>
            </p:txBody>
          </p:sp>
          <p:sp>
            <p:nvSpPr>
              <p:cNvPr id="24" name="Number3"/>
              <p:cNvSpPr/>
              <p:nvPr/>
            </p:nvSpPr>
            <p:spPr>
              <a:xfrm>
                <a:off x="969434" y="4861657"/>
                <a:ext cx="552106" cy="1072778"/>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rmAutofit/>
              </a:bodyPr>
              <a:lstStyle/>
              <a:p>
                <a:r>
                  <a:rPr lang="en-US" altLang="zh-CN" b="1" dirty="0">
                    <a:solidFill>
                      <a:schemeClr val="accent1"/>
                    </a:solidFill>
                    <a:cs typeface="+mn-ea"/>
                  </a:rPr>
                  <a:t>3.</a:t>
                </a:r>
                <a:endParaRPr lang="zh-CN" altLang="en-US" b="1" dirty="0">
                  <a:solidFill>
                    <a:schemeClr val="accent1"/>
                  </a:solidFill>
                  <a:cs typeface="+mn-ea"/>
                </a:endParaRPr>
              </a:p>
            </p:txBody>
          </p:sp>
        </p:grpSp>
        <p:grpSp>
          <p:nvGrpSpPr>
            <p:cNvPr id="10" name="组合 9"/>
            <p:cNvGrpSpPr/>
            <p:nvPr/>
          </p:nvGrpSpPr>
          <p:grpSpPr>
            <a:xfrm>
              <a:off x="5191337" y="2477917"/>
              <a:ext cx="3866303" cy="1072780"/>
              <a:chOff x="5191337" y="2477917"/>
              <a:chExt cx="3866303" cy="1072780"/>
            </a:xfrm>
          </p:grpSpPr>
          <p:sp>
            <p:nvSpPr>
              <p:cNvPr id="38" name="Bullet4"/>
              <p:cNvSpPr txBox="1"/>
              <p:nvPr/>
            </p:nvSpPr>
            <p:spPr>
              <a:xfrm>
                <a:off x="5743444" y="2477917"/>
                <a:ext cx="3314196" cy="1072778"/>
              </a:xfrm>
              <a:prstGeom prst="rect">
                <a:avLst/>
              </a:prstGeom>
              <a:noFill/>
              <a:ln>
                <a:noFill/>
              </a:ln>
            </p:spPr>
            <p:txBody>
              <a:bodyPr wrap="square" lIns="91440" tIns="45720" rIns="91440" bIns="45720" anchor="ctr" anchorCtr="0">
                <a:normAutofit/>
              </a:bodyPr>
              <a:lstStyle>
                <a:defPPr>
                  <a:defRPr lang="en-US"/>
                </a:defPPr>
                <a:lvl1pPr marR="0" lvl="0" indent="0" defTabSz="913765" fontAlgn="auto">
                  <a:spcBef>
                    <a:spcPts val="0"/>
                  </a:spcBef>
                  <a:spcAft>
                    <a:spcPts val="0"/>
                  </a:spcAft>
                  <a:buClrTx/>
                  <a:buSzPct val="25000"/>
                  <a:buFontTx/>
                  <a:buNone/>
                  <a:defRPr kumimoji="0" b="1" i="0" u="none" strike="noStrike" cap="none" spc="0" normalizeH="0" baseline="0">
                    <a:ln>
                      <a:noFill/>
                    </a:ln>
                    <a:solidFill>
                      <a:schemeClr val="tx1"/>
                    </a:solidFill>
                    <a:effectLst/>
                    <a:uLnTx/>
                    <a:uFillTx/>
                    <a:latin typeface="Arial" panose="020B0604020202020204" pitchFamily="34" charset="0"/>
                    <a:cs typeface="Arial" panose="020B0604020202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nSpc>
                    <a:spcPct val="120000"/>
                  </a:lnSpc>
                </a:pPr>
                <a:r>
                  <a:rPr lang="zh-CN" altLang="en-US" dirty="0"/>
                  <a:t>系统功能与性能表现</a:t>
                </a:r>
                <a:endParaRPr lang="en-US" dirty="0"/>
              </a:p>
            </p:txBody>
          </p:sp>
          <p:sp>
            <p:nvSpPr>
              <p:cNvPr id="39" name="Number4"/>
              <p:cNvSpPr/>
              <p:nvPr/>
            </p:nvSpPr>
            <p:spPr>
              <a:xfrm>
                <a:off x="5191337" y="2477919"/>
                <a:ext cx="552106" cy="1072778"/>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rmAutofit/>
              </a:bodyPr>
              <a:lstStyle/>
              <a:p>
                <a:r>
                  <a:rPr lang="en-US" altLang="zh-CN" b="1" dirty="0">
                    <a:solidFill>
                      <a:schemeClr val="accent1"/>
                    </a:solidFill>
                    <a:cs typeface="+mn-ea"/>
                  </a:rPr>
                  <a:t>4.</a:t>
                </a:r>
                <a:endParaRPr lang="zh-CN" altLang="en-US" b="1" dirty="0">
                  <a:solidFill>
                    <a:schemeClr val="accent1"/>
                  </a:solidFill>
                  <a:cs typeface="+mn-ea"/>
                </a:endParaRPr>
              </a:p>
            </p:txBody>
          </p:sp>
        </p:grpSp>
        <p:grpSp>
          <p:nvGrpSpPr>
            <p:cNvPr id="11" name="组合 10"/>
            <p:cNvGrpSpPr/>
            <p:nvPr/>
          </p:nvGrpSpPr>
          <p:grpSpPr>
            <a:xfrm>
              <a:off x="5191337" y="3669786"/>
              <a:ext cx="3866303" cy="1072780"/>
              <a:chOff x="5191337" y="3669786"/>
              <a:chExt cx="3866303" cy="1072780"/>
            </a:xfrm>
          </p:grpSpPr>
          <p:sp>
            <p:nvSpPr>
              <p:cNvPr id="64" name="Bullet5"/>
              <p:cNvSpPr txBox="1"/>
              <p:nvPr/>
            </p:nvSpPr>
            <p:spPr>
              <a:xfrm>
                <a:off x="5743444" y="3669786"/>
                <a:ext cx="3314196" cy="1072778"/>
              </a:xfrm>
              <a:prstGeom prst="rect">
                <a:avLst/>
              </a:prstGeom>
              <a:noFill/>
              <a:ln>
                <a:noFill/>
              </a:ln>
            </p:spPr>
            <p:txBody>
              <a:bodyPr wrap="square" lIns="91440" tIns="45720" rIns="91440" bIns="45720" anchor="ctr" anchorCtr="0">
                <a:normAutofit/>
              </a:bodyPr>
              <a:lstStyle>
                <a:defPPr>
                  <a:defRPr lang="en-US"/>
                </a:defPPr>
                <a:lvl1pPr marR="0" lvl="0" indent="0" defTabSz="913765" fontAlgn="auto">
                  <a:spcBef>
                    <a:spcPts val="0"/>
                  </a:spcBef>
                  <a:spcAft>
                    <a:spcPts val="0"/>
                  </a:spcAft>
                  <a:buClrTx/>
                  <a:buSzPct val="25000"/>
                  <a:buFontTx/>
                  <a:buNone/>
                  <a:defRPr kumimoji="0" b="1" i="0" u="none" strike="noStrike" cap="none" spc="0" normalizeH="0" baseline="0">
                    <a:ln>
                      <a:noFill/>
                    </a:ln>
                    <a:solidFill>
                      <a:schemeClr val="tx1"/>
                    </a:solidFill>
                    <a:effectLst/>
                    <a:uLnTx/>
                    <a:uFillTx/>
                    <a:latin typeface="Arial" panose="020B0604020202020204" pitchFamily="34" charset="0"/>
                    <a:cs typeface="Arial" panose="020B0604020202020204"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lnSpc>
                    <a:spcPct val="120000"/>
                  </a:lnSpc>
                </a:pPr>
                <a:r>
                  <a:rPr lang="zh-CN" altLang="en-US" dirty="0"/>
                  <a:t>问题分析与优化方向</a:t>
                </a:r>
                <a:endParaRPr lang="en-US" dirty="0"/>
              </a:p>
            </p:txBody>
          </p:sp>
          <p:sp>
            <p:nvSpPr>
              <p:cNvPr id="65" name="Number5"/>
              <p:cNvSpPr/>
              <p:nvPr/>
            </p:nvSpPr>
            <p:spPr>
              <a:xfrm>
                <a:off x="5191337" y="3669788"/>
                <a:ext cx="552106" cy="1072778"/>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rmAutofit/>
              </a:bodyPr>
              <a:lstStyle/>
              <a:p>
                <a:r>
                  <a:rPr lang="en-US" altLang="zh-CN" b="1" dirty="0">
                    <a:solidFill>
                      <a:schemeClr val="accent1"/>
                    </a:solidFill>
                    <a:cs typeface="+mn-ea"/>
                  </a:rPr>
                  <a:t>5.</a:t>
                </a:r>
                <a:endParaRPr lang="zh-CN" altLang="en-US" b="1" dirty="0">
                  <a:solidFill>
                    <a:schemeClr val="accent1"/>
                  </a:solidFill>
                  <a:cs typeface="+mn-ea"/>
                </a:endParaRPr>
              </a:p>
            </p:txBody>
          </p:sp>
        </p:grpSp>
      </p:grpSp>
      <p:sp>
        <p:nvSpPr>
          <p:cNvPr id="13" name="标题 12"/>
          <p:cNvSpPr>
            <a:spLocks noGrp="1"/>
          </p:cNvSpPr>
          <p:nvPr>
            <p:ph type="title" hasCustomPrompt="1"/>
          </p:nvPr>
        </p:nvSpPr>
        <p:spPr/>
        <p:txBody>
          <a:bodyPr/>
          <a:lstStyle/>
          <a:p>
            <a:endParaRPr lang="en-US" dirty="0"/>
          </a:p>
        </p:txBody>
      </p:sp>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hasCustomPrompt="1"/>
          </p:nvPr>
        </p:nvSpPr>
        <p:spPr/>
        <p:txBody>
          <a:bodyPr/>
          <a:lstStyle/>
          <a:p>
            <a:r>
              <a:rPr lang="zh-CN" altLang="en-US" dirty="0"/>
              <a:t>项目背景与目标</a:t>
            </a:r>
            <a:endParaRPr lang="en-US" dirty="0"/>
          </a:p>
        </p:txBody>
      </p:sp>
      <p:sp>
        <p:nvSpPr>
          <p:cNvPr id="25" name="文本占位符 24"/>
          <p:cNvSpPr>
            <a:spLocks noGrp="1"/>
          </p:cNvSpPr>
          <p:nvPr>
            <p:ph type="body" sz="quarter" idx="1" hasCustomPrompt="1"/>
          </p:nvPr>
        </p:nvSpPr>
        <p:spPr/>
        <p:txBody>
          <a:bodyPr/>
          <a:lstStyle/>
          <a:p>
            <a:r>
              <a:rPr lang="zh-CN" altLang="en-US" dirty="0"/>
              <a:t>研发本地化部署的自然语言处理应答系统</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511678e4-c967-48d2-ad70-f8f730f4a8e7.source.3.zh-Hans.pptx"/>
          <p:cNvGrpSpPr/>
          <p:nvPr/>
        </p:nvGrpSpPr>
        <p:grpSpPr>
          <a:xfrm>
            <a:off x="660399" y="1130300"/>
            <a:ext cx="10858501" cy="5003800"/>
            <a:chOff x="660399" y="1130300"/>
            <a:chExt cx="10858501" cy="5003800"/>
          </a:xfrm>
        </p:grpSpPr>
        <p:sp>
          <p:nvSpPr>
            <p:cNvPr id="2" name="Rectangle: Rounded Corners 40"/>
            <p:cNvSpPr/>
            <p:nvPr/>
          </p:nvSpPr>
          <p:spPr>
            <a:xfrm>
              <a:off x="660399" y="1824208"/>
              <a:ext cx="10858500" cy="4309892"/>
            </a:xfrm>
            <a:prstGeom prst="snip2DiagRect">
              <a:avLst>
                <a:gd name="adj1" fmla="val 0"/>
                <a:gd name="adj2" fmla="val 6248"/>
              </a:avLst>
            </a:prstGeom>
            <a:noFill/>
            <a:ln w="12700">
              <a:solidFill>
                <a:schemeClr val="accent1"/>
              </a:solidFill>
              <a:round/>
            </a:ln>
          </p:spPr>
          <p:txBody>
            <a:bodyPr wrap="square" lIns="91440" tIns="45720" rIns="91440" bIns="45720" anchor="ctr">
              <a:normAutofit/>
            </a:bodyPr>
            <a:lstStyle/>
            <a:p>
              <a:pPr algn="ctr"/>
              <a:endParaRPr lang="en-US" dirty="0">
                <a:cs typeface="+mn-ea"/>
                <a:sym typeface="+mn-lt"/>
              </a:endParaRPr>
            </a:p>
          </p:txBody>
        </p:sp>
        <p:sp>
          <p:nvSpPr>
            <p:cNvPr id="3" name="Title"/>
            <p:cNvSpPr txBox="1"/>
            <p:nvPr/>
          </p:nvSpPr>
          <p:spPr>
            <a:xfrm>
              <a:off x="660400" y="1130300"/>
              <a:ext cx="10858500" cy="583972"/>
            </a:xfrm>
            <a:prstGeom prst="rect">
              <a:avLst/>
            </a:prstGeom>
            <a:noFill/>
            <a:ln>
              <a:noFill/>
            </a:ln>
          </p:spPr>
          <p:txBody>
            <a:bodyPr spcFirstLastPara="1" wrap="square" lIns="91440" tIns="45720" rIns="91440" bIns="45720" anchor="ctr" anchorCtr="0">
              <a:normAutofit/>
            </a:bodyPr>
            <a:lstStyle>
              <a:defPPr>
                <a:defRPr lang="zh-CN"/>
              </a:defPPr>
              <a:lvl1pPr>
                <a:lnSpc>
                  <a:spcPct val="120000"/>
                </a:lnSpc>
                <a:defRPr b="1">
                  <a:solidFill>
                    <a:srgbClr val="FFFFFF"/>
                  </a:solidFill>
                  <a:cs typeface="+mn-e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zh-CN" altLang="en-US" sz="2400" dirty="0">
                  <a:solidFill>
                    <a:schemeClr val="tx1"/>
                  </a:solidFill>
                  <a:sym typeface="+mn-lt"/>
                </a:rPr>
                <a:t>实现低延迟、高安全性的本地化问答服务</a:t>
              </a:r>
              <a:endParaRPr lang="en-US" dirty="0"/>
            </a:p>
          </p:txBody>
        </p:sp>
        <p:grpSp>
          <p:nvGrpSpPr>
            <p:cNvPr id="40" name="组合 39"/>
            <p:cNvGrpSpPr/>
            <p:nvPr/>
          </p:nvGrpSpPr>
          <p:grpSpPr>
            <a:xfrm>
              <a:off x="771214" y="1991709"/>
              <a:ext cx="5233894" cy="1858645"/>
              <a:chOff x="771214" y="1991709"/>
              <a:chExt cx="5233894" cy="1858645"/>
            </a:xfrm>
          </p:grpSpPr>
          <p:sp>
            <p:nvSpPr>
              <p:cNvPr id="4" name="Text1"/>
              <p:cNvSpPr txBox="1"/>
              <p:nvPr/>
            </p:nvSpPr>
            <p:spPr>
              <a:xfrm>
                <a:off x="1099826" y="2379739"/>
                <a:ext cx="4905282" cy="1470615"/>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cs typeface="+mn-ea"/>
                    <a:sym typeface="+mn-lt"/>
                  </a:rPr>
                  <a:t>通过在本地服务器部署轻量化模型与优化推理引擎，减少网络传输耗时，确保用户提问到系统回答的端到端延迟控制在毫秒级，提升交互流畅性与使用体验。</a:t>
                </a:r>
                <a:endParaRPr lang="en-US" dirty="0"/>
              </a:p>
            </p:txBody>
          </p:sp>
          <p:sp>
            <p:nvSpPr>
              <p:cNvPr id="5" name="Bullet1"/>
              <p:cNvSpPr txBox="1"/>
              <p:nvPr/>
            </p:nvSpPr>
            <p:spPr>
              <a:xfrm>
                <a:off x="1099826" y="1991709"/>
                <a:ext cx="4905282" cy="388029"/>
              </a:xfrm>
              <a:prstGeom prst="rect">
                <a:avLst/>
              </a:prstGeom>
              <a:noFill/>
            </p:spPr>
            <p:txBody>
              <a:bodyPr wrap="square" rtlCol="0" anchor="ctr">
                <a:normAutofit fontScale="92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b="1" dirty="0">
                    <a:cs typeface="+mn-ea"/>
                    <a:sym typeface="+mn-lt"/>
                  </a:rPr>
                  <a:t>实现低延迟响应机制</a:t>
                </a:r>
                <a:endParaRPr lang="en-US" dirty="0"/>
              </a:p>
            </p:txBody>
          </p:sp>
          <p:sp>
            <p:nvSpPr>
              <p:cNvPr id="6" name="Number1"/>
              <p:cNvSpPr/>
              <p:nvPr/>
            </p:nvSpPr>
            <p:spPr>
              <a:xfrm>
                <a:off x="771214" y="1991709"/>
                <a:ext cx="328613" cy="38802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b="1" dirty="0">
                    <a:solidFill>
                      <a:schemeClr val="accent1"/>
                    </a:solidFill>
                    <a:cs typeface="+mn-ea"/>
                    <a:sym typeface="+mn-lt"/>
                  </a:rPr>
                  <a:t>1</a:t>
                </a:r>
                <a:endParaRPr lang="zh-CN" altLang="en-US" b="1" dirty="0">
                  <a:solidFill>
                    <a:schemeClr val="accent1"/>
                  </a:solidFill>
                  <a:cs typeface="+mn-ea"/>
                  <a:sym typeface="+mn-lt"/>
                </a:endParaRPr>
              </a:p>
            </p:txBody>
          </p:sp>
        </p:grpSp>
        <p:grpSp>
          <p:nvGrpSpPr>
            <p:cNvPr id="41" name="组合 40"/>
            <p:cNvGrpSpPr/>
            <p:nvPr/>
          </p:nvGrpSpPr>
          <p:grpSpPr>
            <a:xfrm>
              <a:off x="771214" y="4107955"/>
              <a:ext cx="10636871" cy="1858645"/>
              <a:chOff x="771214" y="4107955"/>
              <a:chExt cx="10636871" cy="1858645"/>
            </a:xfrm>
          </p:grpSpPr>
          <p:sp>
            <p:nvSpPr>
              <p:cNvPr id="7" name="Text2"/>
              <p:cNvSpPr txBox="1"/>
              <p:nvPr/>
            </p:nvSpPr>
            <p:spPr>
              <a:xfrm>
                <a:off x="1099826" y="4495985"/>
                <a:ext cx="10308259" cy="1470615"/>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cs typeface="+mn-ea"/>
                    <a:sym typeface="+mn-lt"/>
                  </a:rPr>
                  <a:t>所有问答数据均在本地内网处理与存储，避免敏感信息外传至第三方云平台，结合访问权限控制与数据加密技术，全面保障信息的机密性、完整性与可追溯性。</a:t>
                </a:r>
                <a:endParaRPr lang="en-US" dirty="0"/>
              </a:p>
            </p:txBody>
          </p:sp>
          <p:sp>
            <p:nvSpPr>
              <p:cNvPr id="8" name="Bullet2"/>
              <p:cNvSpPr txBox="1"/>
              <p:nvPr/>
            </p:nvSpPr>
            <p:spPr>
              <a:xfrm>
                <a:off x="1099826" y="4107955"/>
                <a:ext cx="10308259" cy="388029"/>
              </a:xfrm>
              <a:prstGeom prst="rect">
                <a:avLst/>
              </a:prstGeom>
              <a:noFill/>
            </p:spPr>
            <p:txBody>
              <a:bodyPr wrap="square" rtlCol="0" anchor="ctr">
                <a:normAutofit fontScale="92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b="1" dirty="0">
                    <a:cs typeface="+mn-ea"/>
                    <a:sym typeface="+mn-lt"/>
                  </a:rPr>
                  <a:t>构建高安全性数据环境</a:t>
                </a:r>
                <a:endParaRPr lang="en-US" dirty="0"/>
              </a:p>
            </p:txBody>
          </p:sp>
          <p:sp>
            <p:nvSpPr>
              <p:cNvPr id="9" name="Number2"/>
              <p:cNvSpPr/>
              <p:nvPr/>
            </p:nvSpPr>
            <p:spPr>
              <a:xfrm>
                <a:off x="771214" y="4107955"/>
                <a:ext cx="328613" cy="38802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b="1" dirty="0">
                    <a:solidFill>
                      <a:schemeClr val="accent1"/>
                    </a:solidFill>
                    <a:cs typeface="+mn-ea"/>
                    <a:sym typeface="+mn-lt"/>
                  </a:rPr>
                  <a:t>2</a:t>
                </a:r>
                <a:endParaRPr lang="zh-CN" altLang="en-US" b="1" dirty="0">
                  <a:solidFill>
                    <a:schemeClr val="accent1"/>
                  </a:solidFill>
                  <a:cs typeface="+mn-ea"/>
                  <a:sym typeface="+mn-lt"/>
                </a:endParaRPr>
              </a:p>
            </p:txBody>
          </p:sp>
        </p:grpSp>
        <p:grpSp>
          <p:nvGrpSpPr>
            <p:cNvPr id="42" name="组合 41"/>
            <p:cNvGrpSpPr/>
            <p:nvPr/>
          </p:nvGrpSpPr>
          <p:grpSpPr>
            <a:xfrm>
              <a:off x="6174191" y="1991709"/>
              <a:ext cx="5233894" cy="1858645"/>
              <a:chOff x="6174191" y="1991709"/>
              <a:chExt cx="5233894" cy="1858645"/>
            </a:xfrm>
          </p:grpSpPr>
          <p:sp>
            <p:nvSpPr>
              <p:cNvPr id="44" name="Text3"/>
              <p:cNvSpPr txBox="1"/>
              <p:nvPr/>
            </p:nvSpPr>
            <p:spPr>
              <a:xfrm>
                <a:off x="6502803" y="2379739"/>
                <a:ext cx="4905282" cy="1470615"/>
              </a:xfrm>
              <a:prstGeom prst="rect">
                <a:avLst/>
              </a:prstGeom>
              <a:noFill/>
            </p:spPr>
            <p:txBody>
              <a:bodyPr wrap="square"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cs typeface="+mn-ea"/>
                    <a:sym typeface="+mn-lt"/>
                  </a:rPr>
                  <a:t>系统不依赖公网连接，可在完全断网条件下持续提供问答服务，适用于对网络隔离要求严格的政务、军工及企业内部场景，确保服务可用性与业务连续性。</a:t>
                </a:r>
                <a:endParaRPr lang="en-US" dirty="0"/>
              </a:p>
            </p:txBody>
          </p:sp>
          <p:sp>
            <p:nvSpPr>
              <p:cNvPr id="45" name="Bullet3"/>
              <p:cNvSpPr txBox="1"/>
              <p:nvPr/>
            </p:nvSpPr>
            <p:spPr>
              <a:xfrm>
                <a:off x="6502803" y="1991709"/>
                <a:ext cx="4905282" cy="388029"/>
              </a:xfrm>
              <a:prstGeom prst="rect">
                <a:avLst/>
              </a:prstGeom>
              <a:noFill/>
            </p:spPr>
            <p:txBody>
              <a:bodyPr wrap="square" rtlCol="0" anchor="ctr">
                <a:normAutofit fontScale="92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b="1" dirty="0">
                    <a:cs typeface="+mn-ea"/>
                    <a:sym typeface="+mn-lt"/>
                  </a:rPr>
                  <a:t>支持离线环境稳定运行</a:t>
                </a:r>
                <a:endParaRPr lang="en-US" dirty="0"/>
              </a:p>
            </p:txBody>
          </p:sp>
          <p:sp>
            <p:nvSpPr>
              <p:cNvPr id="46" name="Number3"/>
              <p:cNvSpPr/>
              <p:nvPr/>
            </p:nvSpPr>
            <p:spPr>
              <a:xfrm>
                <a:off x="6174191" y="1991709"/>
                <a:ext cx="328613" cy="38802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ormAutofit/>
              </a:bodyPr>
              <a:lstStyle/>
              <a:p>
                <a:pPr algn="ctr"/>
                <a:r>
                  <a:rPr lang="en-US" altLang="zh-CN" b="1" dirty="0">
                    <a:solidFill>
                      <a:schemeClr val="accent1"/>
                    </a:solidFill>
                    <a:cs typeface="+mn-ea"/>
                    <a:sym typeface="+mn-lt"/>
                  </a:rPr>
                  <a:t>3</a:t>
                </a:r>
                <a:endParaRPr lang="zh-CN" altLang="en-US" b="1" dirty="0">
                  <a:solidFill>
                    <a:schemeClr val="accent1"/>
                  </a:solidFill>
                  <a:cs typeface="+mn-ea"/>
                  <a:sym typeface="+mn-lt"/>
                </a:endParaRPr>
              </a:p>
            </p:txBody>
          </p:sp>
        </p:grpSp>
      </p:grpSp>
      <p:sp>
        <p:nvSpPr>
          <p:cNvPr id="10" name="标题 9"/>
          <p:cNvSpPr>
            <a:spLocks noGrp="1"/>
          </p:cNvSpPr>
          <p:nvPr>
            <p:ph type="title" hasCustomPrompt="1"/>
          </p:nvPr>
        </p:nvSpPr>
        <p:spPr/>
        <p:txBody>
          <a:bodyPr/>
          <a:lstStyle/>
          <a:p>
            <a:r>
              <a:rPr lang="zh-CN" altLang="en-US" dirty="0"/>
              <a:t>系统核心目标</a:t>
            </a:r>
            <a:endParaRPr lang="en-US" dirty="0"/>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3a7f6921-4d8c-468c-ba7b-df3545d5b7ef.source.4.zh-Hans.pptx"/>
          <p:cNvGrpSpPr/>
          <p:nvPr>
            <p:custDataLst>
              <p:tags r:id="rId1"/>
            </p:custDataLst>
          </p:nvPr>
        </p:nvGrpSpPr>
        <p:grpSpPr>
          <a:xfrm>
            <a:off x="660399" y="1130300"/>
            <a:ext cx="10864851" cy="5003800"/>
            <a:chOff x="660399" y="1130300"/>
            <a:chExt cx="10864851" cy="5003800"/>
          </a:xfrm>
        </p:grpSpPr>
        <p:sp>
          <p:nvSpPr>
            <p:cNvPr id="2" name="PictureMisc1"/>
            <p:cNvSpPr/>
            <p:nvPr/>
          </p:nvSpPr>
          <p:spPr>
            <a:xfrm>
              <a:off x="666750" y="1130300"/>
              <a:ext cx="10858500" cy="1590829"/>
            </a:xfrm>
            <a:prstGeom prst="round2DiagRect">
              <a:avLst>
                <a:gd name="adj1" fmla="val 0"/>
                <a:gd name="adj2" fmla="val 0"/>
              </a:avLst>
            </a:prstGeom>
            <a:blipFill>
              <a:blip r:embed="rId2"/>
              <a:srcRect/>
              <a:stretch>
                <a:fillRect t="-393496" b="-393496"/>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endParaRPr lang="zh-CN" altLang="en-US">
                <a:cs typeface="+mn-ea"/>
                <a:sym typeface="+mn-lt"/>
              </a:endParaRPr>
            </a:p>
          </p:txBody>
        </p:sp>
        <p:cxnSp>
          <p:nvCxnSpPr>
            <p:cNvPr id="4" name="S"/>
            <p:cNvCxnSpPr/>
            <p:nvPr/>
          </p:nvCxnSpPr>
          <p:spPr>
            <a:xfrm>
              <a:off x="2147764" y="5953955"/>
              <a:ext cx="9371136"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
            <p:cNvCxnSpPr/>
            <p:nvPr/>
          </p:nvCxnSpPr>
          <p:spPr>
            <a:xfrm flipV="1">
              <a:off x="2039007" y="5953955"/>
              <a:ext cx="108757" cy="11476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
            <p:cNvCxnSpPr>
              <a:stCxn id="22" idx="3"/>
            </p:cNvCxnSpPr>
            <p:nvPr/>
          </p:nvCxnSpPr>
          <p:spPr>
            <a:xfrm>
              <a:off x="794641" y="6067019"/>
              <a:ext cx="1244367"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Oval 17"/>
            <p:cNvSpPr/>
            <p:nvPr/>
          </p:nvSpPr>
          <p:spPr>
            <a:xfrm>
              <a:off x="660400" y="5999938"/>
              <a:ext cx="134241" cy="134162"/>
            </a:xfrm>
            <a:prstGeom prst="rect">
              <a:avLst/>
            </a:prstGeom>
            <a:solidFill>
              <a:schemeClr val="accent1"/>
            </a:solidFill>
            <a:ln>
              <a:noFill/>
            </a:ln>
          </p:spPr>
          <p:txBody>
            <a:bodyPr spcFirstLastPara="1" wrap="square" lIns="68575" tIns="34275" rIns="68575" bIns="34275" anchor="ctr" anchorCtr="0">
              <a:noAutofit/>
            </a:bodyPr>
            <a:lstStyle/>
            <a:p>
              <a:pPr algn="ctr"/>
              <a:endParaRPr lang="en-US" sz="1200" dirty="0">
                <a:solidFill>
                  <a:srgbClr val="3F3F3F"/>
                </a:solidFill>
                <a:cs typeface="+mn-ea"/>
                <a:sym typeface="+mn-lt"/>
              </a:endParaRPr>
            </a:p>
          </p:txBody>
        </p:sp>
        <p:sp>
          <p:nvSpPr>
            <p:cNvPr id="3" name="Title"/>
            <p:cNvSpPr txBox="1"/>
            <p:nvPr/>
          </p:nvSpPr>
          <p:spPr>
            <a:xfrm>
              <a:off x="660400" y="1130300"/>
              <a:ext cx="3448050" cy="1590829"/>
            </a:xfrm>
            <a:prstGeom prst="rect">
              <a:avLst/>
            </a:prstGeom>
            <a:solidFill>
              <a:schemeClr val="accent1">
                <a:lumMod val="75000"/>
                <a:alpha val="95000"/>
              </a:schemeClr>
            </a:solidFill>
            <a:ln>
              <a:noFill/>
            </a:ln>
          </p:spPr>
          <p:txBody>
            <a:bodyPr spcFirstLastPara="1" wrap="square" lIns="91440" tIns="45720" rIns="91440" bIns="45720" anchor="ctr" anchorCtr="0">
              <a:normAutofit/>
            </a:bodyPr>
            <a:lstStyle>
              <a:defPPr>
                <a:defRPr lang="zh-CN"/>
              </a:defPPr>
              <a:lvl1pPr>
                <a:lnSpc>
                  <a:spcPct val="120000"/>
                </a:lnSpc>
                <a:defRPr b="1">
                  <a:solidFill>
                    <a:srgbClr val="FFFFFF"/>
                  </a:solidFill>
                  <a:cs typeface="+mn-ea"/>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00000"/>
                </a:lnSpc>
              </a:pPr>
              <a:r>
                <a:rPr lang="zh-CN" altLang="en-US" sz="2400" dirty="0">
                  <a:sym typeface="+mn-lt"/>
                </a:rPr>
                <a:t>通过容器化技术实现模型部署的高效性与可移植性</a:t>
              </a:r>
              <a:endParaRPr lang="en-US" dirty="0"/>
            </a:p>
          </p:txBody>
        </p:sp>
        <p:grpSp>
          <p:nvGrpSpPr>
            <p:cNvPr id="12" name="组合 11"/>
            <p:cNvGrpSpPr/>
            <p:nvPr/>
          </p:nvGrpSpPr>
          <p:grpSpPr>
            <a:xfrm>
              <a:off x="660399" y="2867797"/>
              <a:ext cx="5321071" cy="1398806"/>
              <a:chOff x="660399" y="2867797"/>
              <a:chExt cx="5321071" cy="1398806"/>
            </a:xfrm>
          </p:grpSpPr>
          <p:sp>
            <p:nvSpPr>
              <p:cNvPr id="5" name="Bullet1"/>
              <p:cNvSpPr txBox="1"/>
              <p:nvPr>
                <p:custDataLst>
                  <p:tags r:id="rId3"/>
                </p:custDataLst>
              </p:nvPr>
            </p:nvSpPr>
            <p:spPr>
              <a:xfrm>
                <a:off x="660399" y="2867797"/>
                <a:ext cx="5321071" cy="544090"/>
              </a:xfrm>
              <a:prstGeom prst="rect">
                <a:avLst/>
              </a:prstGeom>
              <a:noFill/>
              <a:ln>
                <a:noFill/>
              </a:ln>
            </p:spPr>
            <p:txBody>
              <a:bodyPr wrap="square" lIns="91440" tIns="45720" rIns="91440" bIns="45720" anchor="t"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b="1" i="0" u="none" strike="noStrike" kern="1200" cap="none" spc="0" normalizeH="0" baseline="0" noProof="0" dirty="0">
                    <a:ln>
                      <a:noFill/>
                    </a:ln>
                    <a:effectLst/>
                    <a:uLnTx/>
                    <a:uFillTx/>
                    <a:cs typeface="+mn-ea"/>
                    <a:sym typeface="+mn-lt"/>
                  </a:rPr>
                  <a:t>容器化架构设计原理</a:t>
                </a:r>
                <a:endParaRPr lang="en-US" dirty="0"/>
              </a:p>
            </p:txBody>
          </p:sp>
          <p:sp>
            <p:nvSpPr>
              <p:cNvPr id="6" name="Text1"/>
              <p:cNvSpPr txBox="1"/>
              <p:nvPr>
                <p:custDataLst>
                  <p:tags r:id="rId4"/>
                </p:custDataLst>
              </p:nvPr>
            </p:nvSpPr>
            <p:spPr>
              <a:xfrm>
                <a:off x="660399" y="3411887"/>
                <a:ext cx="5321071" cy="854716"/>
              </a:xfrm>
              <a:prstGeom prst="rect">
                <a:avLst/>
              </a:prstGeom>
              <a:noFill/>
              <a:ln>
                <a:noFill/>
              </a:ln>
            </p:spPr>
            <p:txBody>
              <a:bodyPr wrap="square" lIns="91440" tIns="45720" rIns="91440" bIns="45720" anchor="t"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i="0" u="none" strike="noStrike" kern="1200" cap="none" spc="0" normalizeH="0" baseline="0" noProof="0" dirty="0">
                    <a:ln>
                      <a:noFill/>
                    </a:ln>
                    <a:effectLst/>
                    <a:uLnTx/>
                    <a:uFillTx/>
                    <a:cs typeface="+mn-ea"/>
                    <a:sym typeface="+mn-lt"/>
                  </a:rPr>
                  <a:t>基于Docker容器技术构建轻量级运行环境，将自然语言处理模型及其依赖组件封装为标准化镜像，实现系统在不同部署平台间无缝迁移与快速实例化。</a:t>
                </a:r>
                <a:endParaRPr lang="en-US" dirty="0"/>
              </a:p>
            </p:txBody>
          </p:sp>
        </p:grpSp>
        <p:grpSp>
          <p:nvGrpSpPr>
            <p:cNvPr id="18" name="组合 17"/>
            <p:cNvGrpSpPr/>
            <p:nvPr/>
          </p:nvGrpSpPr>
          <p:grpSpPr>
            <a:xfrm>
              <a:off x="660399" y="4408481"/>
              <a:ext cx="5321071" cy="1398806"/>
              <a:chOff x="660399" y="4408481"/>
              <a:chExt cx="5321071" cy="1398806"/>
            </a:xfrm>
          </p:grpSpPr>
          <p:sp>
            <p:nvSpPr>
              <p:cNvPr id="13" name="Bullet3"/>
              <p:cNvSpPr txBox="1"/>
              <p:nvPr>
                <p:custDataLst>
                  <p:tags r:id="rId5"/>
                </p:custDataLst>
              </p:nvPr>
            </p:nvSpPr>
            <p:spPr>
              <a:xfrm>
                <a:off x="660399" y="4408481"/>
                <a:ext cx="5321071" cy="544090"/>
              </a:xfrm>
              <a:prstGeom prst="rect">
                <a:avLst/>
              </a:prstGeom>
              <a:noFill/>
              <a:ln>
                <a:noFill/>
              </a:ln>
            </p:spPr>
            <p:txBody>
              <a:bodyPr wrap="square" lIns="91440" tIns="45720" rIns="91440" bIns="45720" anchor="t"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b="1" i="0" u="none" strike="noStrike" kern="1200" cap="none" spc="0" normalizeH="0" baseline="0" noProof="0" dirty="0">
                    <a:ln>
                      <a:noFill/>
                    </a:ln>
                    <a:effectLst/>
                    <a:uLnTx/>
                    <a:uFillTx/>
                    <a:cs typeface="+mn-ea"/>
                    <a:sym typeface="+mn-lt"/>
                  </a:rPr>
                  <a:t>多环境一致性部署保障</a:t>
                </a:r>
                <a:endParaRPr lang="en-US" dirty="0"/>
              </a:p>
            </p:txBody>
          </p:sp>
          <p:sp>
            <p:nvSpPr>
              <p:cNvPr id="14" name="Text3"/>
              <p:cNvSpPr txBox="1"/>
              <p:nvPr>
                <p:custDataLst>
                  <p:tags r:id="rId6"/>
                </p:custDataLst>
              </p:nvPr>
            </p:nvSpPr>
            <p:spPr>
              <a:xfrm>
                <a:off x="660399" y="4952571"/>
                <a:ext cx="5321071" cy="854716"/>
              </a:xfrm>
              <a:prstGeom prst="rect">
                <a:avLst/>
              </a:prstGeom>
              <a:noFill/>
              <a:ln>
                <a:noFill/>
              </a:ln>
            </p:spPr>
            <p:txBody>
              <a:bodyPr wrap="square" lIns="91440" tIns="45720" rIns="91440" bIns="45720" anchor="t"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i="0" u="none" strike="noStrike" kern="1200" cap="none" spc="0" normalizeH="0" baseline="0" noProof="0" dirty="0">
                    <a:ln>
                      <a:noFill/>
                    </a:ln>
                    <a:effectLst/>
                    <a:uLnTx/>
                    <a:uFillTx/>
                    <a:cs typeface="+mn-ea"/>
                    <a:sym typeface="+mn-lt"/>
                  </a:rPr>
                  <a:t>通过容器化隔离机制消除开发、测试与生产环境间的差异，确保本地自然语言处理系统保持行为一致性和运行稳定性。</a:t>
                </a:r>
                <a:endParaRPr lang="en-US" dirty="0"/>
              </a:p>
            </p:txBody>
          </p:sp>
        </p:grpSp>
      </p:grpSp>
      <p:sp>
        <p:nvSpPr>
          <p:cNvPr id="9" name="标题 8"/>
          <p:cNvSpPr>
            <a:spLocks noGrp="1"/>
          </p:cNvSpPr>
          <p:nvPr>
            <p:ph type="title" hasCustomPrompt="1"/>
          </p:nvPr>
        </p:nvSpPr>
        <p:spPr/>
        <p:txBody>
          <a:bodyPr/>
          <a:lstStyle/>
          <a:p>
            <a:r>
              <a:rPr lang="zh-CN" altLang="en-US" dirty="0"/>
              <a:t>技术创新点</a:t>
            </a:r>
            <a:endParaRPr lang="en-US" dirty="0"/>
          </a:p>
        </p:txBody>
      </p:sp>
      <p:sp>
        <p:nvSpPr>
          <p:cNvPr id="10" name="文本框 9"/>
          <p:cNvSpPr txBox="1"/>
          <p:nvPr/>
        </p:nvSpPr>
        <p:spPr>
          <a:xfrm>
            <a:off x="6115685" y="3012440"/>
            <a:ext cx="5080000" cy="1168400"/>
          </a:xfrm>
          <a:prstGeom prst="rect">
            <a:avLst/>
          </a:prstGeom>
        </p:spPr>
        <p:txBody>
          <a:bodyPr>
            <a:spAutoFit/>
          </a:bodyPr>
          <a:p>
            <a:pPr marL="0" indent="0">
              <a:lnSpc>
                <a:spcPts val="1800"/>
              </a:lnSpc>
              <a:spcBef>
                <a:spcPts val="600"/>
              </a:spcBef>
              <a:spcAft>
                <a:spcPts val="600"/>
              </a:spcAft>
              <a:buFont typeface="Arial" panose="020B0604020202020204"/>
              <a:buNone/>
            </a:pPr>
            <a:r>
              <a:rPr lang="zh-CN" altLang="en-US" b="1" i="0">
                <a:solidFill>
                  <a:srgbClr val="000000"/>
                </a:solidFill>
                <a:latin typeface="+mn-ea"/>
              </a:rPr>
              <a:t>轻量化模型适配与本地算力优化</a:t>
            </a:r>
            <a:endParaRPr lang="zh-CN" altLang="en-US" b="0" i="0">
              <a:solidFill>
                <a:srgbClr val="000000"/>
              </a:solidFill>
              <a:latin typeface="+mn-ea"/>
            </a:endParaRPr>
          </a:p>
          <a:p>
            <a:pPr marL="0" indent="0">
              <a:lnSpc>
                <a:spcPts val="1800"/>
              </a:lnSpc>
              <a:spcBef>
                <a:spcPts val="600"/>
              </a:spcBef>
              <a:spcAft>
                <a:spcPts val="600"/>
              </a:spcAft>
            </a:pPr>
            <a:r>
              <a:rPr lang="zh-CN" altLang="en-US" sz="1200" b="0" i="0">
                <a:solidFill>
                  <a:srgbClr val="000000"/>
                </a:solidFill>
                <a:latin typeface="+mn-ea"/>
                <a:cs typeface="+mn-ea"/>
              </a:rPr>
              <a:t>基于 </a:t>
            </a:r>
            <a:r>
              <a:rPr lang="en-US" altLang="zh-CN" sz="1200" b="0" i="0">
                <a:solidFill>
                  <a:srgbClr val="000000"/>
                </a:solidFill>
                <a:latin typeface="+mn-ea"/>
                <a:cs typeface="+mn-ea"/>
              </a:rPr>
              <a:t>Llama2-7B </a:t>
            </a:r>
            <a:r>
              <a:rPr lang="zh-CN" altLang="en-US" sz="1200" b="0" i="0">
                <a:solidFill>
                  <a:srgbClr val="000000"/>
                </a:solidFill>
                <a:latin typeface="+mn-ea"/>
                <a:cs typeface="+mn-ea"/>
              </a:rPr>
              <a:t>的裁剪与蒸馏技术，在不显著损失效果的前提下精简模型参数量，适配中低端服务器或边缘设备的本地部署需求，降低硬件准入门槛。</a:t>
            </a:r>
            <a:endParaRPr lang="zh-CN" altLang="en-US" sz="1200" b="0" i="0">
              <a:solidFill>
                <a:srgbClr val="000000"/>
              </a:solidFill>
              <a:latin typeface="+mn-ea"/>
              <a:cs typeface="+mn-ea"/>
            </a:endParaRPr>
          </a:p>
        </p:txBody>
      </p:sp>
    </p:spTree>
    <p:custDataLst>
      <p:tags r:id="rId7"/>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hasCustomPrompt="1"/>
          </p:nvPr>
        </p:nvSpPr>
        <p:spPr/>
        <p:txBody>
          <a:bodyPr/>
          <a:lstStyle/>
          <a:p>
            <a:r>
              <a:rPr lang="zh-CN" altLang="en-US" dirty="0"/>
              <a:t>技术选型与架构设计</a:t>
            </a:r>
            <a:endParaRPr lang="en-US" dirty="0"/>
          </a:p>
        </p:txBody>
      </p:sp>
      <p:sp>
        <p:nvSpPr>
          <p:cNvPr id="25" name="文本占位符 24"/>
          <p:cNvSpPr>
            <a:spLocks noGrp="1"/>
          </p:cNvSpPr>
          <p:nvPr>
            <p:ph type="body" sz="quarter" idx="1" hasCustomPrompt="1"/>
          </p:nvPr>
        </p:nvSpPr>
        <p:spPr/>
        <p:txBody>
          <a:bodyPr/>
          <a:lstStyle/>
          <a:p>
            <a:r>
              <a:rPr lang="zh-CN" altLang="en-US" dirty="0"/>
              <a:t>构建高效稳定的模型部署技术栈</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be3ccb85-0c11-4b54-8233-b0fb82b38c26.source.4.zh-Hans.pptx"/>
          <p:cNvGrpSpPr/>
          <p:nvPr/>
        </p:nvGrpSpPr>
        <p:grpSpPr>
          <a:xfrm>
            <a:off x="660398" y="1130300"/>
            <a:ext cx="10858502" cy="5003800"/>
            <a:chOff x="660398" y="1130300"/>
            <a:chExt cx="10858502" cy="5003800"/>
          </a:xfrm>
        </p:grpSpPr>
        <p:sp>
          <p:nvSpPr>
            <p:cNvPr id="29" name="Co"/>
            <p:cNvSpPr/>
            <p:nvPr/>
          </p:nvSpPr>
          <p:spPr>
            <a:xfrm>
              <a:off x="6096590" y="2408240"/>
              <a:ext cx="2758888" cy="3725860"/>
            </a:xfrm>
            <a:prstGeom prst="roundRect">
              <a:avLst>
                <a:gd name="adj" fmla="val 0"/>
              </a:avLst>
            </a:prstGeom>
            <a:noFill/>
            <a:ln w="12700">
              <a:solidFill>
                <a:schemeClr val="accent1"/>
              </a:solidFill>
              <a:round/>
            </a:ln>
          </p:spPr>
          <p:txBody>
            <a:bodyPr wrap="square" lIns="91440" tIns="45720" rIns="91440" bIns="45720" anchor="ctr">
              <a:normAutofit/>
            </a:bodyPr>
            <a:lstStyle/>
            <a:p>
              <a:pPr algn="ctr"/>
              <a:endParaRPr lang="zh-CN" altLang="en-US" dirty="0">
                <a:solidFill>
                  <a:schemeClr val="tx1"/>
                </a:solidFill>
                <a:cs typeface="+mn-ea"/>
                <a:sym typeface="+mn-lt"/>
              </a:endParaRPr>
            </a:p>
          </p:txBody>
        </p:sp>
        <p:cxnSp>
          <p:nvCxnSpPr>
            <p:cNvPr id="51" name="S"/>
            <p:cNvCxnSpPr>
              <a:stCxn id="52" idx="3"/>
              <a:endCxn id="55" idx="1"/>
            </p:cNvCxnSpPr>
            <p:nvPr/>
          </p:nvCxnSpPr>
          <p:spPr>
            <a:xfrm>
              <a:off x="1144403" y="2084072"/>
              <a:ext cx="7924955" cy="0"/>
            </a:xfrm>
            <a:prstGeom prst="line">
              <a:avLst/>
            </a:prstGeom>
            <a:ln w="127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8" name="Title"/>
            <p:cNvSpPr txBox="1"/>
            <p:nvPr/>
          </p:nvSpPr>
          <p:spPr>
            <a:xfrm flipH="1">
              <a:off x="660399" y="1130300"/>
              <a:ext cx="10858500" cy="647698"/>
            </a:xfrm>
            <a:prstGeom prst="rect">
              <a:avLst/>
            </a:prstGeom>
            <a:noFill/>
          </p:spPr>
          <p:txBody>
            <a:bodyPr vert="horz" wrap="square" lIns="91440" tIns="45720" rIns="91440" bIns="45720" rtlCol="0" anchor="ctr">
              <a:normAutofit/>
            </a:bodyPr>
            <a:lstStyle/>
            <a:p>
              <a:r>
                <a:rPr lang="zh-CN" altLang="en-US" sz="2400" b="1" dirty="0">
                  <a:cs typeface="+mn-ea"/>
                  <a:sym typeface="+mn-lt"/>
                </a:rPr>
                <a:t>Docker保障环境一致性，Ollama优化推理效率</a:t>
              </a:r>
              <a:endParaRPr lang="en-US" dirty="0"/>
            </a:p>
          </p:txBody>
        </p:sp>
        <p:grpSp>
          <p:nvGrpSpPr>
            <p:cNvPr id="5" name="组合 4"/>
            <p:cNvGrpSpPr/>
            <p:nvPr/>
          </p:nvGrpSpPr>
          <p:grpSpPr>
            <a:xfrm>
              <a:off x="660398" y="1890222"/>
              <a:ext cx="2536872" cy="4243878"/>
              <a:chOff x="660398" y="1890222"/>
              <a:chExt cx="2536872" cy="4243878"/>
            </a:xfrm>
          </p:grpSpPr>
          <p:sp>
            <p:nvSpPr>
              <p:cNvPr id="52" name="Number1"/>
              <p:cNvSpPr/>
              <p:nvPr/>
            </p:nvSpPr>
            <p:spPr>
              <a:xfrm>
                <a:off x="756703" y="1890222"/>
                <a:ext cx="387700" cy="387700"/>
              </a:xfrm>
              <a:prstGeom prst="rect">
                <a:avLst/>
              </a:prstGeom>
              <a:solidFill>
                <a:schemeClr val="accent1">
                  <a:lumMod val="75000"/>
                  <a:alpha val="95000"/>
                </a:schemeClr>
              </a:solidFill>
              <a:ln>
                <a:noFill/>
              </a:ln>
            </p:spPr>
            <p:txBody>
              <a:bodyPr spcFirstLastPara="1" wrap="square" lIns="68575" tIns="34275" rIns="68575" bIns="34275" anchor="ctr" anchorCtr="0">
                <a:noAutofit/>
              </a:bodyPr>
              <a:lstStyle/>
              <a:p>
                <a:pPr algn="ctr"/>
                <a:r>
                  <a:rPr lang="en-US" sz="1400" b="1" dirty="0">
                    <a:solidFill>
                      <a:srgbClr val="FFFFFF"/>
                    </a:solidFill>
                    <a:cs typeface="+mn-ea"/>
                    <a:sym typeface="+mn-lt"/>
                  </a:rPr>
                  <a:t>1</a:t>
                </a:r>
                <a:endParaRPr lang="en-US" sz="1400" b="1" dirty="0">
                  <a:solidFill>
                    <a:srgbClr val="FFFFFF"/>
                  </a:solidFill>
                  <a:cs typeface="+mn-ea"/>
                  <a:sym typeface="+mn-lt"/>
                </a:endParaRPr>
              </a:p>
            </p:txBody>
          </p:sp>
          <p:sp>
            <p:nvSpPr>
              <p:cNvPr id="11" name="Bullet1"/>
              <p:cNvSpPr txBox="1"/>
              <p:nvPr/>
            </p:nvSpPr>
            <p:spPr>
              <a:xfrm>
                <a:off x="660398" y="2490202"/>
                <a:ext cx="2535346" cy="1191973"/>
              </a:xfrm>
              <a:prstGeom prst="rect">
                <a:avLst/>
              </a:prstGeom>
              <a:noFill/>
            </p:spPr>
            <p:txBody>
              <a:bodyPr wrap="square" lIns="91440" tIns="45720" rIns="91440" bIns="45720" rtlCol="0" anchor="t" anchorCtr="0">
                <a:normAutofit/>
              </a:bodyPr>
              <a:lstStyle/>
              <a:p>
                <a:pPr>
                  <a:lnSpc>
                    <a:spcPct val="120000"/>
                  </a:lnSpc>
                </a:pPr>
                <a:r>
                  <a:rPr lang="zh-CN" altLang="en-US" b="1" dirty="0">
                    <a:cs typeface="+mn-ea"/>
                    <a:sym typeface="+mn-lt"/>
                  </a:rPr>
                  <a:t>Docker实现环境统一管理</a:t>
                </a:r>
                <a:endParaRPr lang="en-US" dirty="0"/>
              </a:p>
            </p:txBody>
          </p:sp>
          <p:sp>
            <p:nvSpPr>
              <p:cNvPr id="12" name="Text1"/>
              <p:cNvSpPr txBox="1"/>
              <p:nvPr/>
            </p:nvSpPr>
            <p:spPr>
              <a:xfrm>
                <a:off x="661924" y="3682175"/>
                <a:ext cx="2535346" cy="2451925"/>
              </a:xfrm>
              <a:prstGeom prst="rect">
                <a:avLst/>
              </a:prstGeom>
              <a:noFill/>
            </p:spPr>
            <p:txBody>
              <a:bodyPr wrap="square" lIns="91440" tIns="45720" rIns="91440" bIns="45720" rtlCol="0">
                <a:normAutofit/>
              </a:bodyPr>
              <a:lstStyle/>
              <a:p>
                <a:pPr>
                  <a:lnSpc>
                    <a:spcPct val="120000"/>
                  </a:lnSpc>
                </a:pPr>
                <a:r>
                  <a:rPr lang="zh-CN" altLang="en-US" sz="1200" dirty="0">
                    <a:cs typeface="+mn-ea"/>
                    <a:sym typeface="+mn-lt"/>
                  </a:rPr>
                  <a:t>采用Docker容器化技术构建本地自然语言处理系统，有效隔离运行环境依赖，确保开发、测试与生产环境高度一致，显著降低部署过程中的配置冲突与兼容性问题。</a:t>
                </a:r>
                <a:endParaRPr lang="en-US" dirty="0"/>
              </a:p>
            </p:txBody>
          </p:sp>
        </p:grpSp>
        <p:grpSp>
          <p:nvGrpSpPr>
            <p:cNvPr id="2" name="组合 1"/>
            <p:cNvGrpSpPr/>
            <p:nvPr/>
          </p:nvGrpSpPr>
          <p:grpSpPr>
            <a:xfrm>
              <a:off x="3434274" y="1890222"/>
              <a:ext cx="2536873" cy="4243878"/>
              <a:chOff x="3434274" y="1890222"/>
              <a:chExt cx="2536873" cy="4243878"/>
            </a:xfrm>
          </p:grpSpPr>
          <p:sp>
            <p:nvSpPr>
              <p:cNvPr id="24" name="Bullet2"/>
              <p:cNvSpPr txBox="1"/>
              <p:nvPr/>
            </p:nvSpPr>
            <p:spPr>
              <a:xfrm>
                <a:off x="3434274" y="2490202"/>
                <a:ext cx="2535346" cy="1191973"/>
              </a:xfrm>
              <a:prstGeom prst="rect">
                <a:avLst/>
              </a:prstGeom>
              <a:noFill/>
            </p:spPr>
            <p:txBody>
              <a:bodyPr wrap="square" lIns="91440" tIns="45720" rIns="91440" bIns="45720" rtlCol="0" anchor="t" anchorCtr="0">
                <a:normAutofit/>
              </a:bodyPr>
              <a:lstStyle/>
              <a:p>
                <a:pPr>
                  <a:lnSpc>
                    <a:spcPct val="120000"/>
                  </a:lnSpc>
                </a:pPr>
                <a:r>
                  <a:rPr lang="zh-CN" altLang="en-US" b="1" dirty="0">
                    <a:cs typeface="+mn-ea"/>
                    <a:sym typeface="+mn-lt"/>
                  </a:rPr>
                  <a:t>镜像标准化提升部署效率</a:t>
                </a:r>
                <a:endParaRPr lang="en-US" dirty="0"/>
              </a:p>
            </p:txBody>
          </p:sp>
          <p:sp>
            <p:nvSpPr>
              <p:cNvPr id="25" name="Text2"/>
              <p:cNvSpPr txBox="1"/>
              <p:nvPr/>
            </p:nvSpPr>
            <p:spPr>
              <a:xfrm>
                <a:off x="3435801" y="3682175"/>
                <a:ext cx="2535346" cy="2451925"/>
              </a:xfrm>
              <a:prstGeom prst="rect">
                <a:avLst/>
              </a:prstGeom>
              <a:noFill/>
            </p:spPr>
            <p:txBody>
              <a:bodyPr wrap="square" lIns="91440" tIns="45720" rIns="91440" bIns="45720" rtlCol="0">
                <a:normAutofit/>
              </a:bodyPr>
              <a:lstStyle/>
              <a:p>
                <a:pPr>
                  <a:lnSpc>
                    <a:spcPct val="120000"/>
                  </a:lnSpc>
                </a:pPr>
                <a:r>
                  <a:rPr lang="zh-CN" altLang="en-US" sz="1200" dirty="0">
                    <a:cs typeface="+mn-ea"/>
                    <a:sym typeface="+mn-lt"/>
                  </a:rPr>
                  <a:t>通过构建标准化的Docker镜像，将模型、依赖库及配置文件打包封装，实现快速复制与批量部署，极大提升本地多节点环境下的服务上线速度与运维管理效率。</a:t>
                </a:r>
                <a:endParaRPr lang="en-US" dirty="0"/>
              </a:p>
            </p:txBody>
          </p:sp>
          <p:sp>
            <p:nvSpPr>
              <p:cNvPr id="53" name="Number2"/>
              <p:cNvSpPr/>
              <p:nvPr/>
            </p:nvSpPr>
            <p:spPr>
              <a:xfrm>
                <a:off x="3527588" y="1890222"/>
                <a:ext cx="387700" cy="387700"/>
              </a:xfrm>
              <a:prstGeom prst="rect">
                <a:avLst/>
              </a:prstGeom>
              <a:solidFill>
                <a:schemeClr val="accent1">
                  <a:lumMod val="75000"/>
                  <a:alpha val="95000"/>
                </a:schemeClr>
              </a:solidFill>
              <a:ln>
                <a:noFill/>
              </a:ln>
            </p:spPr>
            <p:txBody>
              <a:bodyPr spcFirstLastPara="1" wrap="square" lIns="68575" tIns="34275" rIns="68575" bIns="34275" anchor="ctr" anchorCtr="0">
                <a:noAutofit/>
              </a:bodyPr>
              <a:lstStyle/>
              <a:p>
                <a:pPr algn="ctr"/>
                <a:r>
                  <a:rPr lang="en-US" sz="1400" b="1" dirty="0">
                    <a:solidFill>
                      <a:srgbClr val="FFFFFF"/>
                    </a:solidFill>
                    <a:cs typeface="+mn-ea"/>
                    <a:sym typeface="+mn-lt"/>
                  </a:rPr>
                  <a:t>2</a:t>
                </a:r>
                <a:endParaRPr lang="en-US" sz="1400" b="1" dirty="0">
                  <a:solidFill>
                    <a:srgbClr val="FFFFFF"/>
                  </a:solidFill>
                  <a:cs typeface="+mn-ea"/>
                  <a:sym typeface="+mn-lt"/>
                </a:endParaRPr>
              </a:p>
            </p:txBody>
          </p:sp>
        </p:grpSp>
        <p:grpSp>
          <p:nvGrpSpPr>
            <p:cNvPr id="3" name="组合 2"/>
            <p:cNvGrpSpPr/>
            <p:nvPr/>
          </p:nvGrpSpPr>
          <p:grpSpPr>
            <a:xfrm>
              <a:off x="6208150" y="1890222"/>
              <a:ext cx="2536874" cy="4169282"/>
              <a:chOff x="6208150" y="1890222"/>
              <a:chExt cx="2536874" cy="4169282"/>
            </a:xfrm>
          </p:grpSpPr>
          <p:sp>
            <p:nvSpPr>
              <p:cNvPr id="54" name="Number3"/>
              <p:cNvSpPr/>
              <p:nvPr/>
            </p:nvSpPr>
            <p:spPr>
              <a:xfrm>
                <a:off x="6298473" y="1890222"/>
                <a:ext cx="387700" cy="387700"/>
              </a:xfrm>
              <a:prstGeom prst="rect">
                <a:avLst/>
              </a:prstGeom>
              <a:solidFill>
                <a:schemeClr val="accent1">
                  <a:lumMod val="75000"/>
                  <a:alpha val="95000"/>
                </a:schemeClr>
              </a:solidFill>
              <a:ln>
                <a:noFill/>
              </a:ln>
            </p:spPr>
            <p:txBody>
              <a:bodyPr spcFirstLastPara="1" wrap="square" lIns="68575" tIns="34275" rIns="68575" bIns="34275" anchor="ctr" anchorCtr="0">
                <a:noAutofit/>
              </a:bodyPr>
              <a:lstStyle/>
              <a:p>
                <a:pPr algn="ctr"/>
                <a:r>
                  <a:rPr lang="en-US" sz="1400" b="1" dirty="0">
                    <a:solidFill>
                      <a:srgbClr val="FFFFFF"/>
                    </a:solidFill>
                    <a:cs typeface="+mn-ea"/>
                    <a:sym typeface="+mn-lt"/>
                  </a:rPr>
                  <a:t>3</a:t>
                </a:r>
                <a:endParaRPr lang="en-US" sz="1400" b="1" dirty="0">
                  <a:solidFill>
                    <a:srgbClr val="FFFFFF"/>
                  </a:solidFill>
                  <a:cs typeface="+mn-ea"/>
                  <a:sym typeface="+mn-lt"/>
                </a:endParaRPr>
              </a:p>
            </p:txBody>
          </p:sp>
          <p:sp>
            <p:nvSpPr>
              <p:cNvPr id="30" name="Bullet3"/>
              <p:cNvSpPr txBox="1"/>
              <p:nvPr/>
            </p:nvSpPr>
            <p:spPr>
              <a:xfrm>
                <a:off x="6208150" y="2490202"/>
                <a:ext cx="2535346" cy="1191973"/>
              </a:xfrm>
              <a:prstGeom prst="rect">
                <a:avLst/>
              </a:prstGeom>
              <a:noFill/>
            </p:spPr>
            <p:txBody>
              <a:bodyPr wrap="square" lIns="91440" tIns="45720" rIns="91440" bIns="45720" rtlCol="0" anchor="t" anchorCtr="0">
                <a:normAutofit/>
              </a:bodyPr>
              <a:lstStyle/>
              <a:p>
                <a:pPr>
                  <a:lnSpc>
                    <a:spcPct val="120000"/>
                  </a:lnSpc>
                </a:pPr>
                <a:r>
                  <a:rPr lang="zh-CN" altLang="en-US" b="1" dirty="0">
                    <a:cs typeface="+mn-ea"/>
                    <a:sym typeface="+mn-lt"/>
                  </a:rPr>
                  <a:t>Ollama框架优化模型推理性能</a:t>
                </a:r>
                <a:endParaRPr lang="en-US" dirty="0"/>
              </a:p>
            </p:txBody>
          </p:sp>
          <p:sp>
            <p:nvSpPr>
              <p:cNvPr id="31" name="Text3"/>
              <p:cNvSpPr txBox="1"/>
              <p:nvPr/>
            </p:nvSpPr>
            <p:spPr>
              <a:xfrm>
                <a:off x="6209678" y="3682175"/>
                <a:ext cx="2535346" cy="2377329"/>
              </a:xfrm>
              <a:prstGeom prst="rect">
                <a:avLst/>
              </a:prstGeom>
              <a:noFill/>
            </p:spPr>
            <p:txBody>
              <a:bodyPr wrap="square" lIns="91440" tIns="45720" rIns="91440" bIns="45720" rtlCol="0">
                <a:normAutofit/>
              </a:bodyPr>
              <a:lstStyle/>
              <a:p>
                <a:pPr>
                  <a:lnSpc>
                    <a:spcPct val="120000"/>
                  </a:lnSpc>
                </a:pPr>
                <a:r>
                  <a:rPr lang="zh-CN" altLang="en-US" sz="1200" dirty="0">
                    <a:cs typeface="+mn-ea"/>
                    <a:sym typeface="+mn-lt"/>
                  </a:rPr>
                  <a:t>引入Ollama作为本地推理引擎，针对大语言模型进行轻量化加速，在有限硬件资源下提升响应速度与并发处理能力，保障自然语言服务的流畅性与实时性体验。</a:t>
                </a:r>
                <a:endParaRPr lang="en-US" dirty="0"/>
              </a:p>
            </p:txBody>
          </p:sp>
        </p:grpSp>
        <p:grpSp>
          <p:nvGrpSpPr>
            <p:cNvPr id="4" name="组合 3"/>
            <p:cNvGrpSpPr/>
            <p:nvPr/>
          </p:nvGrpSpPr>
          <p:grpSpPr>
            <a:xfrm>
              <a:off x="8982025" y="1890222"/>
              <a:ext cx="2536875" cy="4243878"/>
              <a:chOff x="8982025" y="1890222"/>
              <a:chExt cx="2536875" cy="4243878"/>
            </a:xfrm>
          </p:grpSpPr>
          <p:sp>
            <p:nvSpPr>
              <p:cNvPr id="55" name="Number4"/>
              <p:cNvSpPr/>
              <p:nvPr/>
            </p:nvSpPr>
            <p:spPr>
              <a:xfrm>
                <a:off x="9069358" y="1890222"/>
                <a:ext cx="387700" cy="387700"/>
              </a:xfrm>
              <a:prstGeom prst="rect">
                <a:avLst/>
              </a:prstGeom>
              <a:solidFill>
                <a:schemeClr val="accent1">
                  <a:lumMod val="75000"/>
                  <a:alpha val="95000"/>
                </a:schemeClr>
              </a:solidFill>
              <a:ln>
                <a:noFill/>
              </a:ln>
            </p:spPr>
            <p:txBody>
              <a:bodyPr spcFirstLastPara="1" wrap="square" lIns="68575" tIns="34275" rIns="68575" bIns="34275" anchor="ctr" anchorCtr="0">
                <a:noAutofit/>
              </a:bodyPr>
              <a:lstStyle/>
              <a:p>
                <a:pPr algn="ctr"/>
                <a:r>
                  <a:rPr lang="en-US" sz="1400" b="1" dirty="0">
                    <a:solidFill>
                      <a:srgbClr val="FFFFFF"/>
                    </a:solidFill>
                    <a:cs typeface="+mn-ea"/>
                    <a:sym typeface="+mn-lt"/>
                  </a:rPr>
                  <a:t>4</a:t>
                </a:r>
                <a:endParaRPr lang="en-US" sz="1400" b="1" dirty="0">
                  <a:solidFill>
                    <a:srgbClr val="FFFFFF"/>
                  </a:solidFill>
                  <a:cs typeface="+mn-ea"/>
                  <a:sym typeface="+mn-lt"/>
                </a:endParaRPr>
              </a:p>
            </p:txBody>
          </p:sp>
          <p:sp>
            <p:nvSpPr>
              <p:cNvPr id="36" name="Bullet4"/>
              <p:cNvSpPr txBox="1"/>
              <p:nvPr/>
            </p:nvSpPr>
            <p:spPr>
              <a:xfrm>
                <a:off x="8982025" y="2490202"/>
                <a:ext cx="2535346" cy="1191973"/>
              </a:xfrm>
              <a:prstGeom prst="rect">
                <a:avLst/>
              </a:prstGeom>
              <a:noFill/>
            </p:spPr>
            <p:txBody>
              <a:bodyPr wrap="square" lIns="91440" tIns="45720" rIns="91440" bIns="45720" rtlCol="0" anchor="t" anchorCtr="0">
                <a:normAutofit/>
              </a:bodyPr>
              <a:lstStyle/>
              <a:p>
                <a:pPr>
                  <a:lnSpc>
                    <a:spcPct val="120000"/>
                  </a:lnSpc>
                </a:pPr>
                <a:r>
                  <a:rPr lang="zh-CN" altLang="en-US" b="1" dirty="0">
                    <a:cs typeface="+mn-ea"/>
                    <a:sym typeface="+mn-lt"/>
                  </a:rPr>
                  <a:t>资源调度与内存管理优化</a:t>
                </a:r>
                <a:endParaRPr lang="en-US" dirty="0"/>
              </a:p>
            </p:txBody>
          </p:sp>
          <p:sp>
            <p:nvSpPr>
              <p:cNvPr id="37" name="Text4"/>
              <p:cNvSpPr txBox="1"/>
              <p:nvPr/>
            </p:nvSpPr>
            <p:spPr>
              <a:xfrm>
                <a:off x="8983554" y="3682175"/>
                <a:ext cx="2535346" cy="2451925"/>
              </a:xfrm>
              <a:prstGeom prst="rect">
                <a:avLst/>
              </a:prstGeom>
              <a:noFill/>
            </p:spPr>
            <p:txBody>
              <a:bodyPr wrap="square" lIns="91440" tIns="45720" rIns="91440" bIns="45720" rtlCol="0">
                <a:normAutofit/>
              </a:bodyPr>
              <a:lstStyle/>
              <a:p>
                <a:pPr>
                  <a:lnSpc>
                    <a:spcPct val="120000"/>
                  </a:lnSpc>
                </a:pPr>
                <a:r>
                  <a:rPr lang="zh-CN" altLang="en-US" sz="1200" dirty="0">
                    <a:cs typeface="+mn-ea"/>
                    <a:sym typeface="+mn-lt"/>
                  </a:rPr>
                  <a:t>Ollama结合Docker的资源限制机制，精准控制GPU与内存使用，避免资源争抢，实现多模型并行运行时的高效调度，增强系统整体稳定性与利用率。</a:t>
                </a:r>
                <a:endParaRPr lang="en-US" dirty="0"/>
              </a:p>
            </p:txBody>
          </p:sp>
        </p:grpSp>
      </p:grpSp>
      <p:sp>
        <p:nvSpPr>
          <p:cNvPr id="6" name="标题 5"/>
          <p:cNvSpPr>
            <a:spLocks noGrp="1"/>
          </p:cNvSpPr>
          <p:nvPr>
            <p:ph type="title" hasCustomPrompt="1"/>
          </p:nvPr>
        </p:nvSpPr>
        <p:spPr/>
        <p:txBody>
          <a:bodyPr/>
          <a:lstStyle/>
          <a:p>
            <a:r>
              <a:rPr lang="zh-CN" altLang="en-US" dirty="0"/>
              <a:t>框架选择依据</a:t>
            </a:r>
            <a:endParaRPr lang="en-US" dirty="0"/>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hasCustomPrompt="1"/>
          </p:nvPr>
        </p:nvSpPr>
        <p:spPr/>
        <p:txBody>
          <a:bodyPr/>
          <a:lstStyle/>
          <a:p>
            <a:r>
              <a:rPr lang="zh-CN" altLang="en-US" dirty="0"/>
              <a:t>模型部署实施过程</a:t>
            </a:r>
            <a:endParaRPr lang="en-US" dirty="0"/>
          </a:p>
        </p:txBody>
      </p:sp>
      <p:sp>
        <p:nvSpPr>
          <p:cNvPr id="25" name="文本占位符 24"/>
          <p:cNvSpPr>
            <a:spLocks noGrp="1"/>
          </p:cNvSpPr>
          <p:nvPr>
            <p:ph type="body" sz="quarter" idx="1" hasCustomPrompt="1"/>
          </p:nvPr>
        </p:nvSpPr>
        <p:spPr/>
        <p:txBody>
          <a:bodyPr/>
          <a:lstStyle/>
          <a:p>
            <a:r>
              <a:rPr lang="zh-CN" altLang="en-US" dirty="0"/>
              <a:t>详细说明Llama2-7B模型的本地化部署</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8fdc325f-6311-4fe9-8ec4-6621f7c80576.source.6.zh-Hans.pptx"/>
          <p:cNvGrpSpPr/>
          <p:nvPr/>
        </p:nvGrpSpPr>
        <p:grpSpPr>
          <a:xfrm>
            <a:off x="0" y="1130300"/>
            <a:ext cx="11607800" cy="5731933"/>
            <a:chOff x="0" y="1130300"/>
            <a:chExt cx="11607800" cy="5731933"/>
          </a:xfrm>
        </p:grpSpPr>
        <p:sp>
          <p:nvSpPr>
            <p:cNvPr id="12" name="C"/>
            <p:cNvSpPr/>
            <p:nvPr/>
          </p:nvSpPr>
          <p:spPr>
            <a:xfrm>
              <a:off x="1706879" y="3313647"/>
              <a:ext cx="9900921" cy="1432560"/>
            </a:xfrm>
            <a:prstGeom prst="rect">
              <a:avLst/>
            </a:prstGeom>
            <a:noFill/>
            <a:ln w="12700">
              <a:gradFill flip="none" rotWithShape="1">
                <a:gsLst>
                  <a:gs pos="25000">
                    <a:schemeClr val="accent1"/>
                  </a:gs>
                  <a:gs pos="100000">
                    <a:schemeClr val="accent1">
                      <a:alpha val="0"/>
                    </a:schemeClr>
                  </a:gs>
                </a:gsLst>
                <a:lin ang="10800000" scaled="1"/>
                <a:tileRect/>
              </a:gradFill>
              <a:round/>
            </a:ln>
          </p:spPr>
          <p:txBody>
            <a:bodyPr wrap="square" lIns="91440" tIns="45720" rIns="91440" bIns="45720" anchor="ctr">
              <a:normAutofit/>
            </a:bodyPr>
            <a:lstStyle/>
            <a:p>
              <a:pPr algn="ctr"/>
              <a:endParaRPr lang="zh-CN" altLang="en-US" dirty="0">
                <a:cs typeface="+mn-ea"/>
                <a:sym typeface="+mn-lt"/>
              </a:endParaRPr>
            </a:p>
          </p:txBody>
        </p:sp>
        <p:sp>
          <p:nvSpPr>
            <p:cNvPr id="5" name="u"/>
            <p:cNvSpPr/>
            <p:nvPr/>
          </p:nvSpPr>
          <p:spPr>
            <a:xfrm>
              <a:off x="2606042" y="1606550"/>
              <a:ext cx="958848" cy="5251450"/>
            </a:xfrm>
            <a:prstGeom prst="rect">
              <a:avLst/>
            </a:prstGeom>
            <a:solidFill>
              <a:schemeClr val="accent1"/>
            </a:solidFill>
            <a:ln>
              <a:noFill/>
            </a:ln>
          </p:spPr>
          <p:txBody>
            <a:bodyPr spcFirstLastPara="1" wrap="square" lIns="91440" tIns="45720" rIns="91440" bIns="45720" anchor="ctr" anchorCtr="0">
              <a:normAutofit/>
            </a:bodyPr>
            <a:lstStyle/>
            <a:p>
              <a:endParaRPr lang="zh-CN" altLang="en-US" sz="2400" b="1" dirty="0">
                <a:solidFill>
                  <a:srgbClr val="FFFFFF"/>
                </a:solidFill>
                <a:cs typeface="+mn-ea"/>
                <a:sym typeface="+mn-lt"/>
              </a:endParaRPr>
            </a:p>
          </p:txBody>
        </p:sp>
        <p:sp>
          <p:nvSpPr>
            <p:cNvPr id="3" name="PictureMisc1"/>
            <p:cNvSpPr/>
            <p:nvPr/>
          </p:nvSpPr>
          <p:spPr>
            <a:xfrm>
              <a:off x="0" y="1130300"/>
              <a:ext cx="3337560" cy="5731933"/>
            </a:xfrm>
            <a:prstGeom prst="round1Rect">
              <a:avLst>
                <a:gd name="adj" fmla="val 0"/>
              </a:avLst>
            </a:prstGeom>
            <a:blipFill>
              <a:blip r:embed="rId1"/>
              <a:srcRect/>
              <a:stretch>
                <a:fillRect l="-78855" r="-78855"/>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chemeClr val="lt1"/>
                </a:solidFill>
                <a:cs typeface="+mn-ea"/>
                <a:sym typeface="+mn-lt"/>
              </a:endParaRPr>
            </a:p>
          </p:txBody>
        </p:sp>
        <p:sp>
          <p:nvSpPr>
            <p:cNvPr id="4" name="Title"/>
            <p:cNvSpPr txBox="1"/>
            <p:nvPr/>
          </p:nvSpPr>
          <p:spPr>
            <a:xfrm>
              <a:off x="3841750" y="1130300"/>
              <a:ext cx="7677150" cy="628650"/>
            </a:xfrm>
            <a:prstGeom prst="rect">
              <a:avLst/>
            </a:prstGeom>
            <a:noFill/>
            <a:ln>
              <a:noFill/>
            </a:ln>
          </p:spPr>
          <p:txBody>
            <a:bodyPr spcFirstLastPara="1" wrap="square" lIns="91440" tIns="45720" rIns="91440" bIns="45720" anchor="ctr" anchorCtr="0">
              <a:normAutofit/>
            </a:bodyPr>
            <a:lstStyle>
              <a:defPPr>
                <a:defRPr lang="zh-CN"/>
              </a:defPPr>
              <a:lvl1pPr>
                <a:defRPr sz="2400" b="1">
                  <a:solidFill>
                    <a:srgbClr val="FFFFFF"/>
                  </a:solidFill>
                  <a:cs typeface="+mn-ea"/>
                </a:defRPr>
              </a:lvl1pPr>
            </a:lstStyle>
            <a:p>
              <a:r>
                <a:rPr lang="zh-CN" altLang="en-US" dirty="0">
                  <a:solidFill>
                    <a:schemeClr val="tx1"/>
                  </a:solidFill>
                  <a:sym typeface="+mn-lt"/>
                </a:rPr>
                <a:t>Docker镜像构建与依赖项安装</a:t>
              </a:r>
              <a:endParaRPr lang="en-US" dirty="0"/>
            </a:p>
          </p:txBody>
        </p:sp>
        <p:grpSp>
          <p:nvGrpSpPr>
            <p:cNvPr id="61" name="组合 60"/>
            <p:cNvGrpSpPr/>
            <p:nvPr/>
          </p:nvGrpSpPr>
          <p:grpSpPr>
            <a:xfrm>
              <a:off x="3841750" y="1925754"/>
              <a:ext cx="3708400" cy="1320366"/>
              <a:chOff x="3841750" y="1925754"/>
              <a:chExt cx="3708400" cy="1320366"/>
            </a:xfrm>
          </p:grpSpPr>
          <p:sp>
            <p:nvSpPr>
              <p:cNvPr id="13" name="Bullet1"/>
              <p:cNvSpPr txBox="1"/>
              <p:nvPr/>
            </p:nvSpPr>
            <p:spPr>
              <a:xfrm>
                <a:off x="3841750" y="1925754"/>
                <a:ext cx="3708400" cy="399491"/>
              </a:xfrm>
              <a:prstGeom prst="rect">
                <a:avLst/>
              </a:prstGeom>
              <a:noFill/>
              <a:ln>
                <a:noFill/>
              </a:ln>
            </p:spPr>
            <p:txBody>
              <a:bodyPr wrap="square" lIns="91440" tIns="45720" rIns="91440" bIns="45720" anchor="ctr"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b="1" i="0" u="none" strike="noStrike" kern="1200" cap="none" spc="0" normalizeH="0" baseline="0" noProof="0" dirty="0">
                    <a:ln>
                      <a:noFill/>
                    </a:ln>
                    <a:effectLst/>
                    <a:uLnTx/>
                    <a:uFillTx/>
                    <a:cs typeface="+mn-ea"/>
                    <a:sym typeface="+mn-lt"/>
                  </a:rPr>
                  <a:t>确定基础镜像与系统版本</a:t>
                </a:r>
                <a:endParaRPr lang="en-US" dirty="0"/>
              </a:p>
            </p:txBody>
          </p:sp>
          <p:sp>
            <p:nvSpPr>
              <p:cNvPr id="14" name="Text1"/>
              <p:cNvSpPr txBox="1"/>
              <p:nvPr/>
            </p:nvSpPr>
            <p:spPr>
              <a:xfrm>
                <a:off x="3841750" y="2325244"/>
                <a:ext cx="3708400" cy="920876"/>
              </a:xfrm>
              <a:prstGeom prst="rect">
                <a:avLst/>
              </a:prstGeom>
              <a:noFill/>
              <a:ln>
                <a:noFill/>
              </a:ln>
            </p:spPr>
            <p:txBody>
              <a:bodyPr wrap="square" lIns="91440" tIns="45720" rIns="91440" bIns="45720" anchor="t"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i="0" u="none" strike="noStrike" kern="1200" cap="none" spc="0" normalizeH="0" baseline="0" noProof="0" dirty="0">
                    <a:ln>
                      <a:noFill/>
                    </a:ln>
                    <a:effectLst/>
                    <a:uLnTx/>
                    <a:uFillTx/>
                    <a:cs typeface="+mn-ea"/>
                    <a:sym typeface="+mn-lt"/>
                  </a:rPr>
                  <a:t>根据本地部署的硬件架构与操作系统要求，选择适配的Linux发行版作为Docker基础镜像，确保内核版本兼容并支持后续运行环境的稳定搭建与长期维护。</a:t>
                </a:r>
                <a:endParaRPr lang="en-US" dirty="0"/>
              </a:p>
            </p:txBody>
          </p:sp>
        </p:grpSp>
        <p:grpSp>
          <p:nvGrpSpPr>
            <p:cNvPr id="62" name="组合 61"/>
            <p:cNvGrpSpPr/>
            <p:nvPr/>
          </p:nvGrpSpPr>
          <p:grpSpPr>
            <a:xfrm>
              <a:off x="3841750" y="3369744"/>
              <a:ext cx="3708400" cy="1320366"/>
              <a:chOff x="3841750" y="3369744"/>
              <a:chExt cx="3708400" cy="1320366"/>
            </a:xfrm>
          </p:grpSpPr>
          <p:sp>
            <p:nvSpPr>
              <p:cNvPr id="17" name="Bullet2"/>
              <p:cNvSpPr txBox="1"/>
              <p:nvPr/>
            </p:nvSpPr>
            <p:spPr>
              <a:xfrm>
                <a:off x="3841750" y="3369744"/>
                <a:ext cx="3708400" cy="399491"/>
              </a:xfrm>
              <a:prstGeom prst="rect">
                <a:avLst/>
              </a:prstGeom>
              <a:noFill/>
              <a:ln>
                <a:noFill/>
              </a:ln>
            </p:spPr>
            <p:txBody>
              <a:bodyPr wrap="square" lIns="91440" tIns="45720" rIns="91440" bIns="45720" anchor="ctr"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b="1" i="0" u="none" strike="noStrike" kern="1200" cap="none" spc="0" normalizeH="0" baseline="0" noProof="0" dirty="0">
                    <a:ln>
                      <a:noFill/>
                    </a:ln>
                    <a:effectLst/>
                    <a:uLnTx/>
                    <a:uFillTx/>
                    <a:cs typeface="+mn-ea"/>
                    <a:sym typeface="+mn-lt"/>
                  </a:rPr>
                  <a:t>设计分层镜像构建策略</a:t>
                </a:r>
                <a:endParaRPr lang="en-US" dirty="0"/>
              </a:p>
            </p:txBody>
          </p:sp>
          <p:sp>
            <p:nvSpPr>
              <p:cNvPr id="18" name="Text2"/>
              <p:cNvSpPr txBox="1"/>
              <p:nvPr/>
            </p:nvSpPr>
            <p:spPr>
              <a:xfrm>
                <a:off x="3841750" y="3769234"/>
                <a:ext cx="3708400" cy="920876"/>
              </a:xfrm>
              <a:prstGeom prst="rect">
                <a:avLst/>
              </a:prstGeom>
              <a:noFill/>
              <a:ln>
                <a:noFill/>
              </a:ln>
            </p:spPr>
            <p:txBody>
              <a:bodyPr wrap="square" lIns="91440" tIns="45720" rIns="91440" bIns="45720" anchor="t"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i="0" u="none" strike="noStrike" kern="1200" cap="none" spc="0" normalizeH="0" baseline="0" noProof="0" dirty="0">
                    <a:ln>
                      <a:noFill/>
                    </a:ln>
                    <a:effectLst/>
                    <a:uLnTx/>
                    <a:uFillTx/>
                    <a:cs typeface="+mn-ea"/>
                    <a:sym typeface="+mn-lt"/>
                  </a:rPr>
                  <a:t>采用多阶段构建方式优化镜像结构，将依赖编译、环境配置与应用打包分离，有效减少最终镜像体积，提升传输效率与安全性，便于版本迭代和快速部署。</a:t>
                </a:r>
                <a:endParaRPr lang="en-US" dirty="0"/>
              </a:p>
            </p:txBody>
          </p:sp>
        </p:grpSp>
        <p:grpSp>
          <p:nvGrpSpPr>
            <p:cNvPr id="63" name="组合 62"/>
            <p:cNvGrpSpPr/>
            <p:nvPr/>
          </p:nvGrpSpPr>
          <p:grpSpPr>
            <a:xfrm>
              <a:off x="3841750" y="4813734"/>
              <a:ext cx="3708400" cy="1320366"/>
              <a:chOff x="3841750" y="4813734"/>
              <a:chExt cx="3708400" cy="1320366"/>
            </a:xfrm>
          </p:grpSpPr>
          <p:sp>
            <p:nvSpPr>
              <p:cNvPr id="20" name="Bullet3"/>
              <p:cNvSpPr txBox="1"/>
              <p:nvPr/>
            </p:nvSpPr>
            <p:spPr>
              <a:xfrm>
                <a:off x="3841750" y="4813734"/>
                <a:ext cx="3708400" cy="399491"/>
              </a:xfrm>
              <a:prstGeom prst="rect">
                <a:avLst/>
              </a:prstGeom>
              <a:noFill/>
              <a:ln>
                <a:noFill/>
              </a:ln>
            </p:spPr>
            <p:txBody>
              <a:bodyPr wrap="square" lIns="91440" tIns="45720" rIns="91440" bIns="45720" anchor="ctr"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b="1" i="0" u="none" strike="noStrike" kern="1200" cap="none" spc="0" normalizeH="0" baseline="0" noProof="0" dirty="0">
                    <a:ln>
                      <a:noFill/>
                    </a:ln>
                    <a:effectLst/>
                    <a:uLnTx/>
                    <a:uFillTx/>
                    <a:cs typeface="+mn-ea"/>
                    <a:sym typeface="+mn-lt"/>
                  </a:rPr>
                  <a:t>安装核心运行时依赖项</a:t>
                </a:r>
                <a:endParaRPr lang="en-US" dirty="0"/>
              </a:p>
            </p:txBody>
          </p:sp>
          <p:sp>
            <p:nvSpPr>
              <p:cNvPr id="21" name="Text3"/>
              <p:cNvSpPr txBox="1"/>
              <p:nvPr/>
            </p:nvSpPr>
            <p:spPr>
              <a:xfrm>
                <a:off x="3841750" y="5213224"/>
                <a:ext cx="3708400" cy="920876"/>
              </a:xfrm>
              <a:prstGeom prst="rect">
                <a:avLst/>
              </a:prstGeom>
              <a:noFill/>
              <a:ln>
                <a:noFill/>
              </a:ln>
            </p:spPr>
            <p:txBody>
              <a:bodyPr wrap="square" lIns="91440" tIns="45720" rIns="91440" bIns="45720" anchor="t"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i="0" u="none" strike="noStrike" kern="1200" cap="none" spc="0" normalizeH="0" baseline="0" noProof="0" dirty="0">
                    <a:ln>
                      <a:noFill/>
                    </a:ln>
                    <a:effectLst/>
                    <a:uLnTx/>
                    <a:uFillTx/>
                    <a:cs typeface="+mn-ea"/>
                    <a:sym typeface="+mn-lt"/>
                  </a:rPr>
                  <a:t>在容器中安装Python指定版本及关键科学计算库，如NumPy、Torch等，确保自然语言处理模型能够正常加载与执行，满足推理服务的基本运行需求。</a:t>
                </a:r>
                <a:endParaRPr lang="en-US" dirty="0"/>
              </a:p>
            </p:txBody>
          </p:sp>
        </p:grpSp>
        <p:grpSp>
          <p:nvGrpSpPr>
            <p:cNvPr id="64" name="组合 63"/>
            <p:cNvGrpSpPr/>
            <p:nvPr/>
          </p:nvGrpSpPr>
          <p:grpSpPr>
            <a:xfrm>
              <a:off x="7810500" y="1925754"/>
              <a:ext cx="3708400" cy="1320366"/>
              <a:chOff x="7810500" y="1925754"/>
              <a:chExt cx="3708400" cy="1320366"/>
            </a:xfrm>
          </p:grpSpPr>
          <p:sp>
            <p:nvSpPr>
              <p:cNvPr id="26" name="Bullet4"/>
              <p:cNvSpPr txBox="1"/>
              <p:nvPr/>
            </p:nvSpPr>
            <p:spPr>
              <a:xfrm>
                <a:off x="7810500" y="1925754"/>
                <a:ext cx="3708400" cy="399491"/>
              </a:xfrm>
              <a:prstGeom prst="rect">
                <a:avLst/>
              </a:prstGeom>
              <a:noFill/>
              <a:ln>
                <a:noFill/>
              </a:ln>
            </p:spPr>
            <p:txBody>
              <a:bodyPr wrap="square" lIns="91440" tIns="45720" rIns="91440" bIns="45720" anchor="ctr"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b="1" i="0" u="none" strike="noStrike" kern="1200" cap="none" spc="0" normalizeH="0" baseline="0" noProof="0" dirty="0">
                    <a:ln>
                      <a:noFill/>
                    </a:ln>
                    <a:effectLst/>
                    <a:uLnTx/>
                    <a:uFillTx/>
                    <a:cs typeface="+mn-ea"/>
                    <a:sym typeface="+mn-lt"/>
                  </a:rPr>
                  <a:t>配置国内软件源加速下载</a:t>
                </a:r>
                <a:endParaRPr lang="en-US" dirty="0"/>
              </a:p>
            </p:txBody>
          </p:sp>
          <p:sp>
            <p:nvSpPr>
              <p:cNvPr id="27" name="Text4"/>
              <p:cNvSpPr txBox="1"/>
              <p:nvPr/>
            </p:nvSpPr>
            <p:spPr>
              <a:xfrm>
                <a:off x="7810500" y="2325244"/>
                <a:ext cx="3708400" cy="920876"/>
              </a:xfrm>
              <a:prstGeom prst="rect">
                <a:avLst/>
              </a:prstGeom>
              <a:noFill/>
              <a:ln>
                <a:noFill/>
              </a:ln>
            </p:spPr>
            <p:txBody>
              <a:bodyPr wrap="square" lIns="91440" tIns="45720" rIns="91440" bIns="45720" anchor="t" anchorCtr="0">
                <a:normAutofit/>
              </a:body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200" i="0" u="none" strike="noStrike" kern="1200" cap="none" spc="0" normalizeH="0" baseline="0" noProof="0" dirty="0">
                    <a:ln>
                      <a:noFill/>
                    </a:ln>
                    <a:effectLst/>
                    <a:uLnTx/>
                    <a:uFillTx/>
                    <a:cs typeface="+mn-ea"/>
                    <a:sym typeface="+mn-lt"/>
                  </a:rPr>
                  <a:t>将APT、PIP等包管理工具的源替换为国内镜像站点，显著提升依赖项安装速度，降低因网络问题导致的构建失败风险，保障环境准备过程的高效与稳定。</a:t>
                </a:r>
                <a:endParaRPr lang="en-US" dirty="0"/>
              </a:p>
            </p:txBody>
          </p:sp>
        </p:grpSp>
        <p:grpSp>
          <p:nvGrpSpPr>
            <p:cNvPr id="66" name="组合 65"/>
            <p:cNvGrpSpPr/>
            <p:nvPr/>
          </p:nvGrpSpPr>
          <p:grpSpPr>
            <a:xfrm>
              <a:off x="7810500" y="4813734"/>
              <a:ext cx="3708400" cy="1320366"/>
              <a:chOff x="7810500" y="4813734"/>
              <a:chExt cx="3708400" cy="1320366"/>
            </a:xfrm>
          </p:grpSpPr>
        </p:grpSp>
      </p:grpSp>
      <p:sp>
        <p:nvSpPr>
          <p:cNvPr id="2" name="标题 1"/>
          <p:cNvSpPr>
            <a:spLocks noGrp="1"/>
          </p:cNvSpPr>
          <p:nvPr>
            <p:ph type="title" hasCustomPrompt="1"/>
          </p:nvPr>
        </p:nvSpPr>
        <p:spPr/>
        <p:txBody>
          <a:bodyPr/>
          <a:lstStyle/>
          <a:p>
            <a:r>
              <a:rPr lang="zh-CN" altLang="en-US" dirty="0"/>
              <a:t>环境准备阶段</a:t>
            </a:r>
            <a:endParaRPr lang="en-US" dirty="0"/>
          </a:p>
        </p:txBody>
      </p:sp>
    </p:spTree>
    <p:custDataLst>
      <p:tags r:id="rId2"/>
    </p:custDataLst>
  </p:cSld>
  <p:clrMapOvr>
    <a:masterClrMapping/>
  </p:clrMapOvr>
</p:sld>
</file>

<file path=ppt/tags/tag1.xml><?xml version="1.0" encoding="utf-8"?>
<p:tagLst xmlns:p="http://schemas.openxmlformats.org/presentationml/2006/main">
  <p:tag name="CAPPT.DIAGRAM" val="d283790a-959a-41bf-bddb-893b91c954b2"/>
</p:tagLst>
</file>

<file path=ppt/tags/tag10.xml><?xml version="1.0" encoding="utf-8"?>
<p:tagLst xmlns:p="http://schemas.openxmlformats.org/presentationml/2006/main">
  <p:tag name="CAPPT.DIAGRAM" val="8fdc325f-6311-4fe9-8ec4-6621f7c80576"/>
</p:tagLst>
</file>

<file path=ppt/tags/tag11.xml><?xml version="1.0" encoding="utf-8"?>
<p:tagLst xmlns:p="http://schemas.openxmlformats.org/presentationml/2006/main">
  <p:tag name="CAPPT.DIAGRAM" val="f5e0ef62-28e6-4bf3-884d-9d74f8cb82ab"/>
</p:tagLst>
</file>

<file path=ppt/tags/tag12.xml><?xml version="1.0" encoding="utf-8"?>
<p:tagLst xmlns:p="http://schemas.openxmlformats.org/presentationml/2006/main">
  <p:tag name="CAPPT.DIAGRAM" val="49c7b609-29a9-4f07-aa9e-b05bc358bfe1"/>
</p:tagLst>
</file>

<file path=ppt/tags/tag13.xml><?xml version="1.0" encoding="utf-8"?>
<p:tagLst xmlns:p="http://schemas.openxmlformats.org/presentationml/2006/main">
  <p:tag name="CAPPT.DIAGRAM" val="c1fa31bf-c774-4f30-891b-131b75b7f5de"/>
</p:tagLst>
</file>

<file path=ppt/tags/tag14.xml><?xml version="1.0" encoding="utf-8"?>
<p:tagLst xmlns:p="http://schemas.openxmlformats.org/presentationml/2006/main">
  <p:tag name="KSO_WM_DIAGRAM_VIRTUALLY_FRAME" val="{&quot;height&quot;:393.99992125984255,&quot;left&quot;:51.999921259842516,&quot;top&quot;:89.00007874015748,&quot;width&quot;:855.0000787401575}"/>
</p:tagLst>
</file>

<file path=ppt/tags/tag15.xml><?xml version="1.0" encoding="utf-8"?>
<p:tagLst xmlns:p="http://schemas.openxmlformats.org/presentationml/2006/main">
  <p:tag name="KSO_WM_DIAGRAM_VIRTUALLY_FRAME" val="{&quot;height&quot;:393.9999212598425,&quot;left&quot;:51.999921259842516,&quot;top&quot;:89.00007874015748,&quot;width&quot;:855.0000787401575}"/>
</p:tagLst>
</file>

<file path=ppt/tags/tag16.xml><?xml version="1.0" encoding="utf-8"?>
<p:tagLst xmlns:p="http://schemas.openxmlformats.org/presentationml/2006/main">
  <p:tag name="KSO_WM_DIAGRAM_VIRTUALLY_FRAME" val="{&quot;height&quot;:393.9999212598425,&quot;left&quot;:51.999921259842516,&quot;top&quot;:89.00007874015748,&quot;width&quot;:855.0000787401575}"/>
</p:tagLst>
</file>

<file path=ppt/tags/tag17.xml><?xml version="1.0" encoding="utf-8"?>
<p:tagLst xmlns:p="http://schemas.openxmlformats.org/presentationml/2006/main">
  <p:tag name="KSO_WM_DIAGRAM_VIRTUALLY_FRAME" val="{&quot;height&quot;:393.9999212598425,&quot;left&quot;:51.999921259842516,&quot;top&quot;:89.00007874015748,&quot;width&quot;:855.0000787401575}"/>
</p:tagLst>
</file>

<file path=ppt/tags/tag18.xml><?xml version="1.0" encoding="utf-8"?>
<p:tagLst xmlns:p="http://schemas.openxmlformats.org/presentationml/2006/main">
  <p:tag name="KSO_WM_DIAGRAM_VIRTUALLY_FRAME" val="{&quot;height&quot;:393.9999212598425,&quot;left&quot;:51.999921259842516,&quot;top&quot;:89.00007874015748,&quot;width&quot;:855.0000787401575}"/>
</p:tagLst>
</file>

<file path=ppt/tags/tag19.xml><?xml version="1.0" encoding="utf-8"?>
<p:tagLst xmlns:p="http://schemas.openxmlformats.org/presentationml/2006/main">
  <p:tag name="KSO_WM_DIAGRAM_VIRTUALLY_FRAME" val="{&quot;height&quot;:393.9999212598425,&quot;left&quot;:51.999921259842516,&quot;top&quot;:89.00007874015748,&quot;width&quot;:855.0000787401575}"/>
</p:tagLst>
</file>

<file path=ppt/tags/tag2.xml><?xml version="1.0" encoding="utf-8"?>
<p:tagLst xmlns:p="http://schemas.openxmlformats.org/presentationml/2006/main">
  <p:tag name="CAPPT.DIAGRAM" val="511678e4-c967-48d2-ad70-f8f730f4a8e7"/>
</p:tagLst>
</file>

<file path=ppt/tags/tag20.xml><?xml version="1.0" encoding="utf-8"?>
<p:tagLst xmlns:p="http://schemas.openxmlformats.org/presentationml/2006/main">
  <p:tag name="KSO_WM_DIAGRAM_VIRTUALLY_FRAME" val="{&quot;height&quot;:393.9999212598425,&quot;left&quot;:51.999921259842516,&quot;top&quot;:89.00007874015748,&quot;width&quot;:855.0000787401575}"/>
</p:tagLst>
</file>

<file path=ppt/tags/tag21.xml><?xml version="1.0" encoding="utf-8"?>
<p:tagLst xmlns:p="http://schemas.openxmlformats.org/presentationml/2006/main">
  <p:tag name="KSO_WM_DIAGRAM_VIRTUALLY_FRAME" val="{&quot;height&quot;:393.9999212598425,&quot;left&quot;:51.999921259842516,&quot;top&quot;:89.00007874015748,&quot;width&quot;:855.0000787401575}"/>
</p:tagLst>
</file>

<file path=ppt/tags/tag22.xml><?xml version="1.0" encoding="utf-8"?>
<p:tagLst xmlns:p="http://schemas.openxmlformats.org/presentationml/2006/main">
  <p:tag name="KSO_WM_DIAGRAM_VIRTUALLY_FRAME" val="{&quot;height&quot;:393.9999212598425,&quot;left&quot;:51.999921259842516,&quot;top&quot;:89.00007874015748,&quot;width&quot;:855.0000787401575}"/>
</p:tagLst>
</file>

<file path=ppt/tags/tag23.xml><?xml version="1.0" encoding="utf-8"?>
<p:tagLst xmlns:p="http://schemas.openxmlformats.org/presentationml/2006/main">
  <p:tag name="KSO_WM_DIAGRAM_VIRTUALLY_FRAME" val="{&quot;height&quot;:393.9999212598425,&quot;left&quot;:51.999921259842516,&quot;top&quot;:89.00007874015748,&quot;width&quot;:855.0000787401575}"/>
</p:tagLst>
</file>

<file path=ppt/tags/tag24.xml><?xml version="1.0" encoding="utf-8"?>
<p:tagLst xmlns:p="http://schemas.openxmlformats.org/presentationml/2006/main">
  <p:tag name="KSO_WM_DIAGRAM_VIRTUALLY_FRAME" val="{&quot;height&quot;:393.9999212598425,&quot;left&quot;:51.999921259842516,&quot;top&quot;:89.00007874015748,&quot;width&quot;:855.0000787401575}"/>
</p:tagLst>
</file>

<file path=ppt/tags/tag25.xml><?xml version="1.0" encoding="utf-8"?>
<p:tagLst xmlns:p="http://schemas.openxmlformats.org/presentationml/2006/main">
  <p:tag name="KSO_WM_DIAGRAM_VIRTUALLY_FRAME" val="{&quot;height&quot;:393.9999212598425,&quot;left&quot;:51.999921259842516,&quot;top&quot;:89.00007874015748,&quot;width&quot;:855.0000787401575}"/>
</p:tagLst>
</file>

<file path=ppt/tags/tag26.xml><?xml version="1.0" encoding="utf-8"?>
<p:tagLst xmlns:p="http://schemas.openxmlformats.org/presentationml/2006/main">
  <p:tag name="KSO_WM_DIAGRAM_VIRTUALLY_FRAME" val="{&quot;height&quot;:393.9999212598425,&quot;left&quot;:51.999921259842516,&quot;top&quot;:89.00007874015748,&quot;width&quot;:855.0000787401575}"/>
</p:tagLst>
</file>

<file path=ppt/tags/tag27.xml><?xml version="1.0" encoding="utf-8"?>
<p:tagLst xmlns:p="http://schemas.openxmlformats.org/presentationml/2006/main">
  <p:tag name="KSO_WM_DIAGRAM_VIRTUALLY_FRAME" val="{&quot;height&quot;:393.9999212598425,&quot;left&quot;:51.999921259842516,&quot;top&quot;:89.00007874015748,&quot;width&quot;:855.0000787401575}"/>
</p:tagLst>
</file>

<file path=ppt/tags/tag28.xml><?xml version="1.0" encoding="utf-8"?>
<p:tagLst xmlns:p="http://schemas.openxmlformats.org/presentationml/2006/main">
  <p:tag name="KSO_WM_DIAGRAM_VIRTUALLY_FRAME" val="{&quot;height&quot;:393.9999212598425,&quot;left&quot;:51.999921259842516,&quot;top&quot;:89.00007874015748,&quot;width&quot;:855.0000787401575}"/>
</p:tagLst>
</file>

<file path=ppt/tags/tag29.xml><?xml version="1.0" encoding="utf-8"?>
<p:tagLst xmlns:p="http://schemas.openxmlformats.org/presentationml/2006/main">
  <p:tag name="KSO_WM_DIAGRAM_VIRTUALLY_FRAME" val="{&quot;height&quot;:393.9999212598425,&quot;left&quot;:51.999921259842516,&quot;top&quot;:89.00007874015748,&quot;width&quot;:855.0000787401575}"/>
</p:tagLst>
</file>

<file path=ppt/tags/tag3.xml><?xml version="1.0" encoding="utf-8"?>
<p:tagLst xmlns:p="http://schemas.openxmlformats.org/presentationml/2006/main">
  <p:tag name="KSO_WM_DIAGRAM_VIRTUALLY_FRAME" val="{&quot;height&quot;:394,&quot;left&quot;:51.999921259842516,&quot;top&quot;:89,&quot;width&quot;:855.5000787401575}"/>
</p:tagLst>
</file>

<file path=ppt/tags/tag30.xml><?xml version="1.0" encoding="utf-8"?>
<p:tagLst xmlns:p="http://schemas.openxmlformats.org/presentationml/2006/main">
  <p:tag name="KSO_WM_DIAGRAM_VIRTUALLY_FRAME" val="{&quot;height&quot;:393.9999212598425,&quot;left&quot;:51.999921259842516,&quot;top&quot;:89.00007874015748,&quot;width&quot;:855.0000787401575}"/>
</p:tagLst>
</file>

<file path=ppt/tags/tag31.xml><?xml version="1.0" encoding="utf-8"?>
<p:tagLst xmlns:p="http://schemas.openxmlformats.org/presentationml/2006/main">
  <p:tag name="KSO_WM_DIAGRAM_VIRTUALLY_FRAME" val="{&quot;height&quot;:393.9999212598425,&quot;left&quot;:51.999921259842516,&quot;top&quot;:89.00007874015748,&quot;width&quot;:855.0000787401575}"/>
</p:tagLst>
</file>

<file path=ppt/tags/tag32.xml><?xml version="1.0" encoding="utf-8"?>
<p:tagLst xmlns:p="http://schemas.openxmlformats.org/presentationml/2006/main">
  <p:tag name="KSO_WM_DIAGRAM_VIRTUALLY_FRAME" val="{&quot;height&quot;:393.9999212598425,&quot;left&quot;:51.999921259842516,&quot;top&quot;:89.00007874015748,&quot;width&quot;:855.0000787401575}"/>
</p:tagLst>
</file>

<file path=ppt/tags/tag33.xml><?xml version="1.0" encoding="utf-8"?>
<p:tagLst xmlns:p="http://schemas.openxmlformats.org/presentationml/2006/main">
  <p:tag name="CAPPT.DIAGRAM" val="a04b3406-e1c9-4259-a603-57122c08fe3c"/>
</p:tagLst>
</file>

<file path=ppt/tags/tag34.xml><?xml version="1.0" encoding="utf-8"?>
<p:tagLst xmlns:p="http://schemas.openxmlformats.org/presentationml/2006/main">
  <p:tag name="CAPPT.DIAGRAM" val="836df1a3-af04-4e30-87c2-feb6f6ce1c23"/>
</p:tagLst>
</file>

<file path=ppt/tags/tag35.xml><?xml version="1.0" encoding="utf-8"?>
<p:tagLst xmlns:p="http://schemas.openxmlformats.org/presentationml/2006/main">
  <p:tag name="CAPPT.DIAGRAM" val="f9f1834a-6ca2-4996-a3c1-73d9979d610d"/>
</p:tagLst>
</file>

<file path=ppt/tags/tag36.xml><?xml version="1.0" encoding="utf-8"?>
<p:tagLst xmlns:p="http://schemas.openxmlformats.org/presentationml/2006/main">
  <p:tag name="CAPPT.DIAGRAM" val="fe90b77d-4c26-49ed-a053-3ba4543fba25"/>
</p:tagLst>
</file>

<file path=ppt/tags/tag37.xml><?xml version="1.0" encoding="utf-8"?>
<p:tagLst xmlns:p="http://schemas.openxmlformats.org/presentationml/2006/main">
  <p:tag name="AIGC" val="{&quot;Label&quot;:&quot;1&quot;,&quot;ContentProducer&quot;:&quot;\u6210\u90fd\u8292\u610f\u8f6f\u4ef6\u6280\u672f\u6709\u9650\u516c\u53f8&quot;,&quot;ProduceID&quot;:&quot;6541021113d31f940a9f0b4246dfacff&quot;,&quot;ReservedCode1&quot;:&quot;6be1644c44f98c6d5a0742a49a2432a86a620bdcfd55f790d48a2ad7eb486c3b&quot;,&quot;ContentPropagator&quot;:&quot;\u6210\u90fd\u8292\u610f\u8f6f\u4ef6\u6280\u672f\u6709\u9650\u516c\u53f8&quot;,&quot;PropagateID&quot;:&quot;6541021113d31f940a9f0b4246dfacff&quot;,&quot;ReservedCode2&quot;:&quot;6be1644c44f98c6d5a0742a49a2432a86a620bdcfd55f790d48a2ad7eb486c3b&quot;}"/>
  <p:tag name="taskId" val="8a85312630aded5c389f075330712913"/>
  <p:tag name="themeId" val="c0975f21-0a77-4e74-b3af-0e660c9b5299-theme"/>
</p:tagLst>
</file>

<file path=ppt/tags/tag4.xml><?xml version="1.0" encoding="utf-8"?>
<p:tagLst xmlns:p="http://schemas.openxmlformats.org/presentationml/2006/main">
  <p:tag name="KSO_WM_DIAGRAM_VIRTUALLY_FRAME" val="{&quot;height&quot;:394,&quot;left&quot;:51.999921259842516,&quot;top&quot;:89,&quot;width&quot;:855.5000787401575}"/>
</p:tagLst>
</file>

<file path=ppt/tags/tag5.xml><?xml version="1.0" encoding="utf-8"?>
<p:tagLst xmlns:p="http://schemas.openxmlformats.org/presentationml/2006/main">
  <p:tag name="KSO_WM_DIAGRAM_VIRTUALLY_FRAME" val="{&quot;height&quot;:394,&quot;left&quot;:51.999921259842516,&quot;top&quot;:89,&quot;width&quot;:855.5000787401575}"/>
</p:tagLst>
</file>

<file path=ppt/tags/tag6.xml><?xml version="1.0" encoding="utf-8"?>
<p:tagLst xmlns:p="http://schemas.openxmlformats.org/presentationml/2006/main">
  <p:tag name="KSO_WM_DIAGRAM_VIRTUALLY_FRAME" val="{&quot;height&quot;:394,&quot;left&quot;:51.999921259842516,&quot;top&quot;:89,&quot;width&quot;:855.5000787401575}"/>
</p:tagLst>
</file>

<file path=ppt/tags/tag7.xml><?xml version="1.0" encoding="utf-8"?>
<p:tagLst xmlns:p="http://schemas.openxmlformats.org/presentationml/2006/main">
  <p:tag name="KSO_WM_DIAGRAM_VIRTUALLY_FRAME" val="{&quot;height&quot;:394,&quot;left&quot;:51.999921259842516,&quot;top&quot;:89,&quot;width&quot;:855.5000787401575}"/>
</p:tagLst>
</file>

<file path=ppt/tags/tag8.xml><?xml version="1.0" encoding="utf-8"?>
<p:tagLst xmlns:p="http://schemas.openxmlformats.org/presentationml/2006/main">
  <p:tag name="CAPPT.DIAGRAM" val="3a7f6921-4d8c-468c-ba7b-df3545d5b7ef"/>
</p:tagLst>
</file>

<file path=ppt/tags/tag9.xml><?xml version="1.0" encoding="utf-8"?>
<p:tagLst xmlns:p="http://schemas.openxmlformats.org/presentationml/2006/main">
  <p:tag name="CAPPT.DIAGRAM" val="be3ccb85-0c11-4b54-8233-b0fb82b38c26"/>
</p:tagLst>
</file>

<file path=ppt/theme/theme1.xml><?xml version="1.0" encoding="utf-8"?>
<a:theme xmlns:a="http://schemas.openxmlformats.org/drawingml/2006/main" name="Designed by iSlide">
  <a:themeElements>
    <a:clrScheme name="iSlide">
      <a:dk1>
        <a:srgbClr val="2F2F2F"/>
      </a:dk1>
      <a:lt1>
        <a:srgbClr val="FFFFFF"/>
      </a:lt1>
      <a:dk2>
        <a:srgbClr val="778495"/>
      </a:dk2>
      <a:lt2>
        <a:srgbClr val="F0F0F0"/>
      </a:lt2>
      <a:accent1>
        <a:srgbClr val="189DE8"/>
      </a:accent1>
      <a:accent2>
        <a:srgbClr val="6AABEB"/>
      </a:accent2>
      <a:accent3>
        <a:srgbClr val="5DC4E0"/>
      </a:accent3>
      <a:accent4>
        <a:srgbClr val="93C1EC"/>
      </a:accent4>
      <a:accent5>
        <a:srgbClr val="7CD3E3"/>
      </a:accent5>
      <a:accent6>
        <a:srgbClr val="7CD3CC"/>
      </a:accent6>
      <a:hlink>
        <a:srgbClr val="F84D4D"/>
      </a:hlink>
      <a:folHlink>
        <a:srgbClr val="979797"/>
      </a:folHlink>
    </a:clrScheme>
    <a:fontScheme name="iSlide">
      <a:majorFont>
        <a:latin typeface="Arial"/>
        <a:ea typeface="微软雅黑"/>
        <a:cs typeface=""/>
      </a:majorFont>
      <a:minorFont>
        <a:latin typeface="Arial"/>
        <a:ea typeface="微软雅黑"/>
        <a:cs typeface=""/>
      </a:minorFont>
    </a:fontScheme>
    <a:fmtScheme name="iSlid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iSlide Presentation Template</Template>
  <TotalTime>0</TotalTime>
  <Words>4290</Words>
  <Application>WPS 演示</Application>
  <PresentationFormat>宽屏</PresentationFormat>
  <Paragraphs>311</Paragraphs>
  <Slides>19</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19</vt:i4>
      </vt:variant>
    </vt:vector>
  </HeadingPairs>
  <TitlesOfParts>
    <vt:vector size="29" baseType="lpstr">
      <vt:lpstr>Arial</vt:lpstr>
      <vt:lpstr>宋体</vt:lpstr>
      <vt:lpstr>Wingdings</vt:lpstr>
      <vt:lpstr>微软雅黑</vt:lpstr>
      <vt:lpstr>Arial Unicode MS</vt:lpstr>
      <vt:lpstr>Calibri</vt:lpstr>
      <vt:lpstr>Inter</vt:lpstr>
      <vt:lpstr>Arial</vt:lpstr>
      <vt:lpstr>Segoe Print</vt:lpstr>
      <vt:lpstr>Designed by iSlide</vt:lpstr>
      <vt:lpstr>本地自然语言处理应答系统部署方案</vt:lpstr>
      <vt:lpstr>PowerPoint 演示文稿</vt:lpstr>
      <vt:lpstr>项目背景与目标</vt:lpstr>
      <vt:lpstr>系统核心目标</vt:lpstr>
      <vt:lpstr>技术创新点</vt:lpstr>
      <vt:lpstr>技术选型与架构设计</vt:lpstr>
      <vt:lpstr>框架选择依据</vt:lpstr>
      <vt:lpstr>模型部署实施过程</vt:lpstr>
      <vt:lpstr>环境准备阶段</vt:lpstr>
      <vt:lpstr>模型加载配置</vt:lpstr>
      <vt:lpstr>图形化界面集成</vt:lpstr>
      <vt:lpstr>系统测试验证</vt:lpstr>
      <vt:lpstr>系统功能与性能表现</vt:lpstr>
      <vt:lpstr>交互界面演示</vt:lpstr>
      <vt:lpstr>核心功能展示</vt:lpstr>
      <vt:lpstr>问题分析与优化方向</vt:lpstr>
      <vt:lpstr>遇到的主要挑战</vt:lpstr>
      <vt:lpstr>解决方案实施</vt:lpstr>
      <vt:lpstr>谢谢观看</vt:lpstr>
    </vt:vector>
  </TitlesOfParts>
  <Company>iSlide</Company>
  <LinksUpToDate>false</LinksUpToDate>
  <SharedDoc>false</SharedDoc>
  <HyperlinksChanged>false</HyperlinksChanged>
  <AppVersion>14.0000</AppVersion>
  <Manager>iSlide</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iSlide</dc:creator>
  <cp:lastModifiedBy>苗雨健</cp:lastModifiedBy>
  <cp:revision>3</cp:revision>
  <cp:lastPrinted>2025-07-22T00:00:00Z</cp:lastPrinted>
  <dcterms:created xsi:type="dcterms:W3CDTF">2025-07-22T00:00:00Z</dcterms:created>
  <dcterms:modified xsi:type="dcterms:W3CDTF">2025-12-14T13:50:04Z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c0975f21-0a77-4e74-b3af-0e660c9b5299</vt:lpwstr>
  </property>
  <property fmtid="{D5CDD505-2E9C-101B-9397-08002B2CF9AE}" pid="3" name="ICV">
    <vt:lpwstr>8B9DE17F36B043509A393F782BE4CEA8_12</vt:lpwstr>
  </property>
  <property fmtid="{D5CDD505-2E9C-101B-9397-08002B2CF9AE}" pid="4" name="KSOProductBuildVer">
    <vt:lpwstr>2052-12.1.0.21915</vt:lpwstr>
  </property>
</Properties>
</file>